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23"/>
  </p:notesMasterIdLst>
  <p:sldIdLst>
    <p:sldId id="256" r:id="rId5"/>
    <p:sldId id="257" r:id="rId6"/>
    <p:sldId id="279" r:id="rId7"/>
    <p:sldId id="282" r:id="rId8"/>
    <p:sldId id="271" r:id="rId9"/>
    <p:sldId id="269" r:id="rId10"/>
    <p:sldId id="278" r:id="rId11"/>
    <p:sldId id="274" r:id="rId12"/>
    <p:sldId id="275" r:id="rId13"/>
    <p:sldId id="280" r:id="rId14"/>
    <p:sldId id="284" r:id="rId15"/>
    <p:sldId id="285" r:id="rId16"/>
    <p:sldId id="276" r:id="rId17"/>
    <p:sldId id="283" r:id="rId18"/>
    <p:sldId id="286" r:id="rId19"/>
    <p:sldId id="277" r:id="rId20"/>
    <p:sldId id="281" r:id="rId21"/>
    <p:sldId id="26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72A018-AF6A-354E-491C-1E591153ED57}" name="Osborne, James R MCPO USN DCNO N1 (USA)" initials="O(" userId="S::james.r.osborne.mil@us.navy.mil::db38b5b9-a24d-48a5-8eba-4cddad04a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5"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B010"/>
    <a:srgbClr val="022939"/>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0" autoAdjust="0"/>
    <p:restoredTop sz="63458" autoAdjust="0"/>
  </p:normalViewPr>
  <p:slideViewPr>
    <p:cSldViewPr snapToGrid="0">
      <p:cViewPr varScale="1">
        <p:scale>
          <a:sx n="75" d="100"/>
          <a:sy n="75" d="100"/>
        </p:scale>
        <p:origin x="2946" y="78"/>
      </p:cViewPr>
      <p:guideLst/>
    </p:cSldViewPr>
  </p:slideViewPr>
  <p:outlineViewPr>
    <p:cViewPr>
      <p:scale>
        <a:sx n="33" d="100"/>
        <a:sy n="33" d="100"/>
      </p:scale>
      <p:origin x="0" y="-14800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well, Kelvin R SCPO USN COMNAVCRUITCOM MIL (USA)" userId="S::kelvin.r.powell.mil@us.navy.mil::22933322-2c17-43c2-a70b-5ab02b6482e4" providerId="AD" clId="Web-{BC327994-0271-9D2B-B773-E1E3DB005D4D}"/>
    <pc:docChg chg="modSld">
      <pc:chgData name="Powell, Kelvin R SCPO USN COMNAVCRUITCOM MIL (USA)" userId="S::kelvin.r.powell.mil@us.navy.mil::22933322-2c17-43c2-a70b-5ab02b6482e4" providerId="AD" clId="Web-{BC327994-0271-9D2B-B773-E1E3DB005D4D}" dt="2024-08-27T16:44:03.071" v="1"/>
      <pc:docMkLst>
        <pc:docMk/>
      </pc:docMkLst>
      <pc:sldChg chg="modNotes">
        <pc:chgData name="Powell, Kelvin R SCPO USN COMNAVCRUITCOM MIL (USA)" userId="S::kelvin.r.powell.mil@us.navy.mil::22933322-2c17-43c2-a70b-5ab02b6482e4" providerId="AD" clId="Web-{BC327994-0271-9D2B-B773-E1E3DB005D4D}" dt="2024-08-27T16:44:03.071" v="1"/>
        <pc:sldMkLst>
          <pc:docMk/>
          <pc:sldMk cId="3462594075" sldId="279"/>
        </pc:sldMkLst>
      </pc:sldChg>
    </pc:docChg>
  </pc:docChgLst>
  <pc:docChgLst>
    <pc:chgData name="Almonte, Marcelo MCPO USN NETC PENSACOLA FL (USA)" userId="S::marcelo.almonte.mil@us.navy.mil::6da9497a-c4c6-4b8b-a982-0c29bc2bfa3a" providerId="AD" clId="Web-{FE949B27-EDE7-4C03-BC06-FF624605495D}"/>
    <pc:docChg chg="modSld">
      <pc:chgData name="Almonte, Marcelo MCPO USN NETC PENSACOLA FL (USA)" userId="S::marcelo.almonte.mil@us.navy.mil::6da9497a-c4c6-4b8b-a982-0c29bc2bfa3a" providerId="AD" clId="Web-{FE949B27-EDE7-4C03-BC06-FF624605495D}" dt="2024-08-07T19:20:59.451" v="19" actId="20577"/>
      <pc:docMkLst>
        <pc:docMk/>
      </pc:docMkLst>
      <pc:sldChg chg="modNotes">
        <pc:chgData name="Almonte, Marcelo MCPO USN NETC PENSACOLA FL (USA)" userId="S::marcelo.almonte.mil@us.navy.mil::6da9497a-c4c6-4b8b-a982-0c29bc2bfa3a" providerId="AD" clId="Web-{FE949B27-EDE7-4C03-BC06-FF624605495D}" dt="2024-08-07T19:20:01.638" v="14"/>
        <pc:sldMkLst>
          <pc:docMk/>
          <pc:sldMk cId="2800757854" sldId="269"/>
        </pc:sldMkLst>
      </pc:sldChg>
      <pc:sldChg chg="modSp">
        <pc:chgData name="Almonte, Marcelo MCPO USN NETC PENSACOLA FL (USA)" userId="S::marcelo.almonte.mil@us.navy.mil::6da9497a-c4c6-4b8b-a982-0c29bc2bfa3a" providerId="AD" clId="Web-{FE949B27-EDE7-4C03-BC06-FF624605495D}" dt="2024-08-07T19:20:59.451" v="19" actId="20577"/>
        <pc:sldMkLst>
          <pc:docMk/>
          <pc:sldMk cId="4279672284" sldId="278"/>
        </pc:sldMkLst>
        <pc:spChg chg="mod">
          <ac:chgData name="Almonte, Marcelo MCPO USN NETC PENSACOLA FL (USA)" userId="S::marcelo.almonte.mil@us.navy.mil::6da9497a-c4c6-4b8b-a982-0c29bc2bfa3a" providerId="AD" clId="Web-{FE949B27-EDE7-4C03-BC06-FF624605495D}" dt="2024-08-07T19:20:59.451" v="19" actId="20577"/>
          <ac:spMkLst>
            <pc:docMk/>
            <pc:sldMk cId="4279672284" sldId="278"/>
            <ac:spMk id="3" creationId="{00000000-0000-0000-0000-000000000000}"/>
          </ac:spMkLst>
        </pc:spChg>
      </pc:sldChg>
    </pc:docChg>
  </pc:docChgLst>
  <pc:docChgLst>
    <pc:chgData name="Osborne, James R MCPO USN DCNO N1 (USA)" userId="S::james.r.osborne.mil@us.navy.mil::db38b5b9-a24d-48a5-8eba-4cddad04ac17" providerId="AD" clId="Web-{26B56FA9-901E-48DA-931A-A253772B89A9}"/>
    <pc:docChg chg="mod addSld delSld modSld">
      <pc:chgData name="Osborne, James R MCPO USN DCNO N1 (USA)" userId="S::james.r.osborne.mil@us.navy.mil::db38b5b9-a24d-48a5-8eba-4cddad04ac17" providerId="AD" clId="Web-{26B56FA9-901E-48DA-931A-A253772B89A9}" dt="2024-08-15T16:08:08.032" v="12" actId="20577"/>
      <pc:docMkLst>
        <pc:docMk/>
      </pc:docMkLst>
      <pc:sldChg chg="modSp modCm">
        <pc:chgData name="Osborne, James R MCPO USN DCNO N1 (USA)" userId="S::james.r.osborne.mil@us.navy.mil::db38b5b9-a24d-48a5-8eba-4cddad04ac17" providerId="AD" clId="Web-{26B56FA9-901E-48DA-931A-A253772B89A9}" dt="2024-08-15T16:08:08.032" v="12" actId="20577"/>
        <pc:sldMkLst>
          <pc:docMk/>
          <pc:sldMk cId="2548231940" sldId="271"/>
        </pc:sldMkLst>
        <pc:spChg chg="mod">
          <ac:chgData name="Osborne, James R MCPO USN DCNO N1 (USA)" userId="S::james.r.osborne.mil@us.navy.mil::db38b5b9-a24d-48a5-8eba-4cddad04ac17" providerId="AD" clId="Web-{26B56FA9-901E-48DA-931A-A253772B89A9}" dt="2024-08-15T16:08:08.032" v="12" actId="20577"/>
          <ac:spMkLst>
            <pc:docMk/>
            <pc:sldMk cId="2548231940" sldId="271"/>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Osborne, James R MCPO USN DCNO N1 (USA)" userId="S::james.r.osborne.mil@us.navy.mil::db38b5b9-a24d-48a5-8eba-4cddad04ac17" providerId="AD" clId="Web-{26B56FA9-901E-48DA-931A-A253772B89A9}" dt="2024-08-15T16:08:08.032" v="12" actId="20577"/>
              <pc2:cmMkLst xmlns:pc2="http://schemas.microsoft.com/office/powerpoint/2019/9/main/command">
                <pc:docMk/>
                <pc:sldMk cId="2548231940" sldId="271"/>
                <pc2:cmMk id="{ACB30EF1-6486-48BA-8346-A425E411796A}"/>
              </pc2:cmMkLst>
            </pc226:cmChg>
          </p:ext>
        </pc:extLst>
      </pc:sldChg>
      <pc:sldChg chg="add del">
        <pc:chgData name="Osborne, James R MCPO USN DCNO N1 (USA)" userId="S::james.r.osborne.mil@us.navy.mil::db38b5b9-a24d-48a5-8eba-4cddad04ac17" providerId="AD" clId="Web-{26B56FA9-901E-48DA-931A-A253772B89A9}" dt="2024-08-15T16:07:57.329" v="8"/>
        <pc:sldMkLst>
          <pc:docMk/>
          <pc:sldMk cId="4051874510" sldId="275"/>
        </pc:sldMkLst>
      </pc:sldChg>
      <pc:sldChg chg="add del">
        <pc:chgData name="Osborne, James R MCPO USN DCNO N1 (USA)" userId="S::james.r.osborne.mil@us.navy.mil::db38b5b9-a24d-48a5-8eba-4cddad04ac17" providerId="AD" clId="Web-{26B56FA9-901E-48DA-931A-A253772B89A9}" dt="2024-08-15T16:07:54.720" v="7"/>
        <pc:sldMkLst>
          <pc:docMk/>
          <pc:sldMk cId="1990827010" sldId="280"/>
        </pc:sldMkLst>
      </pc:sldChg>
    </pc:docChg>
  </pc:docChgLst>
  <pc:docChgLst>
    <pc:chgData name="Powell, Kelvin R SCPO USN COMNAVCRUITCOM MIL (USA)" userId="S::kelvin.r.powell.mil@us.navy.mil::22933322-2c17-43c2-a70b-5ab02b6482e4" providerId="AD" clId="Web-{8D9FA023-AFE7-1322-FBFD-86FAE302F53E}"/>
    <pc:docChg chg="modSld">
      <pc:chgData name="Powell, Kelvin R SCPO USN COMNAVCRUITCOM MIL (USA)" userId="S::kelvin.r.powell.mil@us.navy.mil::22933322-2c17-43c2-a70b-5ab02b6482e4" providerId="AD" clId="Web-{8D9FA023-AFE7-1322-FBFD-86FAE302F53E}" dt="2024-08-21T18:22:20.566" v="4"/>
      <pc:docMkLst>
        <pc:docMk/>
      </pc:docMkLst>
      <pc:sldChg chg="modNotes">
        <pc:chgData name="Powell, Kelvin R SCPO USN COMNAVCRUITCOM MIL (USA)" userId="S::kelvin.r.powell.mil@us.navy.mil::22933322-2c17-43c2-a70b-5ab02b6482e4" providerId="AD" clId="Web-{8D9FA023-AFE7-1322-FBFD-86FAE302F53E}" dt="2024-08-21T18:21:33.924" v="2"/>
        <pc:sldMkLst>
          <pc:docMk/>
          <pc:sldMk cId="735764498" sldId="282"/>
        </pc:sldMkLst>
      </pc:sldChg>
      <pc:sldChg chg="modNotes">
        <pc:chgData name="Powell, Kelvin R SCPO USN COMNAVCRUITCOM MIL (USA)" userId="S::kelvin.r.powell.mil@us.navy.mil::22933322-2c17-43c2-a70b-5ab02b6482e4" providerId="AD" clId="Web-{8D9FA023-AFE7-1322-FBFD-86FAE302F53E}" dt="2024-08-21T18:22:20.566" v="4"/>
        <pc:sldMkLst>
          <pc:docMk/>
          <pc:sldMk cId="3138772457" sldId="283"/>
        </pc:sldMkLst>
      </pc:sldChg>
      <pc:sldChg chg="modNotes">
        <pc:chgData name="Powell, Kelvin R SCPO USN COMNAVCRUITCOM MIL (USA)" userId="S::kelvin.r.powell.mil@us.navy.mil::22933322-2c17-43c2-a70b-5ab02b6482e4" providerId="AD" clId="Web-{8D9FA023-AFE7-1322-FBFD-86FAE302F53E}" dt="2024-08-21T18:21:56.034" v="3"/>
        <pc:sldMkLst>
          <pc:docMk/>
          <pc:sldMk cId="577298730"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8/27/2024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 </a:t>
            </a:r>
          </a:p>
          <a:p>
            <a:r>
              <a:rPr lang="en-US" b="1" baseline="0" dirty="0"/>
              <a:t>Sample Icebreaker question:</a:t>
            </a:r>
            <a:endParaRPr lang="en-US" b="0" baseline="0" dirty="0"/>
          </a:p>
          <a:p>
            <a:r>
              <a:rPr lang="en-US" b="0" baseline="0" dirty="0"/>
              <a:t>What are the additional benefits the Navy offer? How can you advance and be paid? Or how can you be rewarded for taking those hard jobs. Lets talk about Career Incentives that you may be eligible for. </a:t>
            </a:r>
            <a:endParaRPr lang="en-US" b="1" baseline="0" dirty="0"/>
          </a:p>
        </p:txBody>
      </p:sp>
      <p:sp>
        <p:nvSpPr>
          <p:cNvPr id="4" name="Slide Number Placeholder 3"/>
          <p:cNvSpPr>
            <a:spLocks noGrp="1"/>
          </p:cNvSpPr>
          <p:nvPr>
            <p:ph type="sldNum" sz="quarter" idx="10"/>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2427563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Advance to Position (A2P) allows E5 eligible Sailors that have served a minimum of three (3) years on their first sea tour to apply for a follow-on three (3) year E5 sea duty assignment and get advanced to E5 upon reporting to the E5 assignment.</a:t>
            </a:r>
          </a:p>
          <a:p>
            <a:pPr marL="171450" indent="-171450">
              <a:buFont typeface="Wingdings" panose="05000000000000000000" pitchFamily="2" charset="2"/>
              <a:buChar char="§"/>
            </a:pPr>
            <a:r>
              <a:rPr lang="en-US" dirty="0"/>
              <a:t>Command Advance to Position (CA2P) is similar to A2P but operates at the command level before Sailors enter the detailing marketplace. Under CA2P, commands can request to advance their top performing E4s who have been onboard at least 24 months to fill a vacant or projected-to-become-vacant E5 billet in their command.</a:t>
            </a:r>
            <a:endParaRPr lang="en-US" dirty="0">
              <a:cs typeface="Calibri"/>
            </a:endParaRPr>
          </a:p>
          <a:p>
            <a:pPr marL="171450" indent="-171450">
              <a:buFont typeface="Wingdings" panose="05000000000000000000" pitchFamily="2" charset="2"/>
              <a:buChar char="§"/>
            </a:pPr>
            <a:r>
              <a:rPr lang="en-US" dirty="0"/>
              <a:t>Continuous Sea Duty Credit (CSDC) is a non-monetary incentive that will accrue as a Sailor remains on sea duty.</a:t>
            </a:r>
            <a:endParaRPr lang="en-US" dirty="0">
              <a:cs typeface="Calibri"/>
            </a:endParaRPr>
          </a:p>
          <a:p>
            <a:pPr marL="171450" indent="-171450">
              <a:buFont typeface="Wingdings" panose="05000000000000000000" pitchFamily="2" charset="2"/>
              <a:buChar char="§"/>
            </a:pPr>
            <a:r>
              <a:rPr lang="en-US" dirty="0"/>
              <a:t>All incentives can be combined with Career Sea Pay, Sea Pay Premium and SRB.</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3868863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DMIP rates will vary by skill, type of duty and location. Payment will be made in monthly installments.</a:t>
            </a:r>
          </a:p>
          <a:p>
            <a:pPr marL="171450" indent="-171450">
              <a:buFont typeface="Wingdings" panose="05000000000000000000" pitchFamily="2" charset="2"/>
              <a:buChar char="§"/>
            </a:pPr>
            <a:r>
              <a:rPr lang="en-US" dirty="0"/>
              <a:t>DMIP is limited to Active Component personnel serving in enlisted communities specified by the DMAP program for assignments at sea. Reserve Component members and Sailors not inducted into the DMAP program are ineligible for DMIP.</a:t>
            </a:r>
          </a:p>
          <a:p>
            <a:pPr marL="171450" indent="-171450">
              <a:buFont typeface="Wingdings" panose="05000000000000000000" pitchFamily="2" charset="2"/>
              <a:buChar char="§"/>
            </a:pPr>
            <a:r>
              <a:rPr lang="en-US" dirty="0"/>
              <a:t>All incentives can be combined with Career Sea Pay, Sea Pay Premium and SRB.</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11</a:t>
            </a:fld>
            <a:endParaRPr lang="en-US"/>
          </a:p>
        </p:txBody>
      </p:sp>
    </p:spTree>
    <p:extLst>
      <p:ext uri="{BB962C8B-B14F-4D97-AF65-F5344CB8AC3E}">
        <p14:creationId xmlns:p14="http://schemas.microsoft.com/office/powerpoint/2010/main" val="2748375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Continuous Sea Duty Credit (CSDC) is a non-monetary incentive that will accrue as a Sailor remains on sea duty.</a:t>
            </a:r>
            <a:endParaRPr lang="en-US" dirty="0">
              <a:cs typeface="Calibri"/>
            </a:endParaRPr>
          </a:p>
          <a:p>
            <a:pPr marL="171450" indent="-171450">
              <a:buFont typeface="Wingdings" panose="05000000000000000000" pitchFamily="2" charset="2"/>
              <a:buChar char="§"/>
            </a:pPr>
            <a:r>
              <a:rPr lang="en-US" dirty="0"/>
              <a:t>All incentives can be combined with Career Sea Pay, Sea Pay Premium and SRB.</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12</a:t>
            </a:fld>
            <a:endParaRPr lang="en-US"/>
          </a:p>
        </p:txBody>
      </p:sp>
    </p:spTree>
    <p:extLst>
      <p:ext uri="{BB962C8B-B14F-4D97-AF65-F5344CB8AC3E}">
        <p14:creationId xmlns:p14="http://schemas.microsoft.com/office/powerpoint/2010/main" val="3529452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baseline="0" dirty="0"/>
              <a:t>This is an incentive program not an entitlement. If due to billet availability </a:t>
            </a:r>
            <a:r>
              <a:rPr lang="en-US" dirty="0"/>
              <a:t>they</a:t>
            </a:r>
            <a:r>
              <a:rPr lang="en-US" baseline="0" dirty="0"/>
              <a:t> are sent to back to back sea duty or extended at your present command this will not entitle you to receive money.</a:t>
            </a:r>
            <a:endParaRPr lang="en-US" baseline="0" dirty="0">
              <a:cs typeface="Calibri"/>
            </a:endParaRPr>
          </a:p>
          <a:p>
            <a:pPr marL="171450" indent="-171450">
              <a:buFont typeface="Wingdings" panose="05000000000000000000" pitchFamily="2" charset="2"/>
              <a:buChar char="§"/>
            </a:pPr>
            <a:r>
              <a:rPr lang="en-US" dirty="0"/>
              <a:t>The request has to be submitted prior</a:t>
            </a:r>
            <a:r>
              <a:rPr lang="en-US" baseline="0" dirty="0"/>
              <a:t> to the Sailor going into their orders negotiation window. </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13</a:t>
            </a:fld>
            <a:endParaRPr lang="en-US"/>
          </a:p>
        </p:txBody>
      </p:sp>
    </p:spTree>
    <p:extLst>
      <p:ext uri="{BB962C8B-B14F-4D97-AF65-F5344CB8AC3E}">
        <p14:creationId xmlns:p14="http://schemas.microsoft.com/office/powerpoint/2010/main" val="1326142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FACILITATOR GUIDE:</a:t>
            </a:r>
            <a:endParaRPr lang="en-US" dirty="0"/>
          </a:p>
          <a:p>
            <a:pPr marL="171450" indent="-171450">
              <a:buFont typeface="Wingdings" panose="05000000000000000000" pitchFamily="2" charset="2"/>
              <a:buChar char="§"/>
            </a:pPr>
            <a:r>
              <a:rPr lang="en-US" dirty="0"/>
              <a:t>There are three types of SDIP. Explain</a:t>
            </a:r>
            <a:r>
              <a:rPr lang="en-US" baseline="0" dirty="0"/>
              <a:t> the three types of SDIP:</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aseline="0" dirty="0"/>
              <a:t>SDIP B- also extend at sea but received orders to another type 2/4 command for 12-48 months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aseline="0" dirty="0"/>
              <a:t>SDIP C- curtail shore duty early, must complete minimum activity tour, must be for at minimum 6 months curtailment.</a:t>
            </a:r>
          </a:p>
          <a:p>
            <a:pPr marL="628650" lvl="1" indent="-171450">
              <a:buFont typeface="Wingdings" panose="05000000000000000000" pitchFamily="2" charset="2"/>
              <a:buChar char="§"/>
            </a:pPr>
            <a:r>
              <a:rPr lang="en-US" baseline="0" dirty="0"/>
              <a:t>SDIP E- extend at present command for a minimum of 12 months up to a max of 48 months.</a:t>
            </a:r>
          </a:p>
          <a:p>
            <a:pPr marL="171450" indent="-171450">
              <a:buFont typeface="Wingdings" panose="05000000000000000000" pitchFamily="2" charset="2"/>
              <a:buChar char="§"/>
            </a:pPr>
            <a:r>
              <a:rPr lang="en-US" baseline="0" dirty="0"/>
              <a:t>Show the chart for SDIP</a:t>
            </a:r>
            <a:r>
              <a:rPr lang="en-US" dirty="0"/>
              <a:t>; MNHR&gt; References&gt;Pay and Benefits&gt;SDIP</a:t>
            </a:r>
            <a:endParaRPr lang="en-US" baseline="0" dirty="0">
              <a:cs typeface="Calibri"/>
            </a:endParaRPr>
          </a:p>
          <a:p>
            <a:pPr marL="171450" indent="-171450">
              <a:buFont typeface="Wingdings" panose="05000000000000000000" pitchFamily="2" charset="2"/>
              <a:buChar char="§"/>
            </a:pPr>
            <a:r>
              <a:rPr lang="en-US" baseline="0" dirty="0"/>
              <a:t>Explain how the chart works; Paygrade,  NEC, amount, and notes. Always important to read the notes.</a:t>
            </a:r>
          </a:p>
          <a:p>
            <a:pPr marL="171450" indent="-171450">
              <a:buFont typeface="Wingdings" panose="05000000000000000000" pitchFamily="2" charset="2"/>
              <a:buChar char="§"/>
            </a:pPr>
            <a:r>
              <a:rPr lang="en-US" baseline="0" dirty="0"/>
              <a:t>Discuss timelines for submitting for SDIP, SDIP-B and SDIP-E must be submitted 14-16 months prior. </a:t>
            </a:r>
            <a:r>
              <a:rPr lang="en-US" dirty="0"/>
              <a:t>Requests for SDIP B or E have to be done prior to going into orders negotiation window. SDIP-C </a:t>
            </a:r>
            <a:r>
              <a:rPr lang="en-US" baseline="0" dirty="0"/>
              <a:t>is 3-6 months prior to requested transfer date. Payments are not retroactive, you have request prior to being assigned follow on orders.</a:t>
            </a:r>
            <a:r>
              <a:rPr lang="en-US" dirty="0"/>
              <a:t> </a:t>
            </a:r>
            <a:endParaRPr lang="en-US" baseline="0" dirty="0">
              <a:cs typeface="Calibri"/>
            </a:endParaRPr>
          </a:p>
          <a:p>
            <a:pPr marL="171450" indent="-171450">
              <a:buFont typeface="Wingdings" panose="05000000000000000000" pitchFamily="2" charset="2"/>
              <a:buChar char="§"/>
            </a:pPr>
            <a:r>
              <a:rPr lang="en-US" baseline="0" dirty="0"/>
              <a:t>Explain Page 13 process: once NAVPERS 1306/7 is approved an approved message is sent to the command. The command will have 30 days to prepare the Page 13 for the member to sign and date. The Page 13 is created in NSIPS. A scanned copy is then sent to PERS-40DD via their email address. </a:t>
            </a:r>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14</a:t>
            </a:fld>
            <a:endParaRPr lang="en-US"/>
          </a:p>
        </p:txBody>
      </p:sp>
    </p:spTree>
    <p:extLst>
      <p:ext uri="{BB962C8B-B14F-4D97-AF65-F5344CB8AC3E}">
        <p14:creationId xmlns:p14="http://schemas.microsoft.com/office/powerpoint/2010/main" val="2392353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FACILITATOR GUIDE:</a:t>
            </a:r>
            <a:endParaRPr lang="en-US" dirty="0"/>
          </a:p>
          <a:p>
            <a:r>
              <a:rPr lang="en-US" dirty="0"/>
              <a:t>In order to qualify for SDAP, member must be assigned to and working in a valid billet via the Billet Based Distribution System. The NEC/Billet must be authorized on the current SDAP Levels Chart. The member must hold the NEC and be filling billet type in order to qualify for SDAP and be authorized by the Command Officer. The CO's signature verifies the command is not exceeding Billet Authorized; member is working in a valid NEC/Billet type on the NAVADMIN, and holds the NEC (if paid based on NEC vice Billet Type).</a:t>
            </a:r>
          </a:p>
          <a:p>
            <a:endParaRPr lang="en-US" dirty="0"/>
          </a:p>
          <a:p>
            <a:r>
              <a:rPr lang="en-US" dirty="0"/>
              <a:t>There are six SDAP pay levels (SD-levels)</a:t>
            </a:r>
          </a:p>
          <a:p>
            <a:r>
              <a:rPr lang="en-US" dirty="0"/>
              <a:t>Level Monthly Rate</a:t>
            </a:r>
          </a:p>
          <a:p>
            <a:r>
              <a:rPr lang="en-US" dirty="0"/>
              <a:t>SD-1 $75</a:t>
            </a:r>
          </a:p>
          <a:p>
            <a:r>
              <a:rPr lang="en-US" dirty="0"/>
              <a:t>SD-2 $150</a:t>
            </a:r>
          </a:p>
          <a:p>
            <a:r>
              <a:rPr lang="en-US" dirty="0"/>
              <a:t>SD-3 $225</a:t>
            </a:r>
          </a:p>
          <a:p>
            <a:r>
              <a:rPr lang="en-US" dirty="0"/>
              <a:t>SD-4 $300</a:t>
            </a:r>
          </a:p>
          <a:p>
            <a:r>
              <a:rPr lang="en-US" dirty="0"/>
              <a:t>SD-5 $375</a:t>
            </a:r>
          </a:p>
          <a:p>
            <a:r>
              <a:rPr lang="en-US" dirty="0"/>
              <a:t>SD-6 $450</a:t>
            </a:r>
          </a:p>
        </p:txBody>
      </p:sp>
      <p:sp>
        <p:nvSpPr>
          <p:cNvPr id="4" name="Slide Number Placeholder 3"/>
          <p:cNvSpPr>
            <a:spLocks noGrp="1"/>
          </p:cNvSpPr>
          <p:nvPr>
            <p:ph type="sldNum" sz="quarter" idx="5"/>
          </p:nvPr>
        </p:nvSpPr>
        <p:spPr/>
        <p:txBody>
          <a:bodyPr/>
          <a:lstStyle/>
          <a:p>
            <a:fld id="{D5ACEE01-41AF-2A4D-9C8A-1F63ADF14122}" type="slidenum">
              <a:rPr lang="en-US" smtClean="0"/>
              <a:t>15</a:t>
            </a:fld>
            <a:endParaRPr lang="en-US"/>
          </a:p>
        </p:txBody>
      </p:sp>
    </p:spTree>
    <p:extLst>
      <p:ext uri="{BB962C8B-B14F-4D97-AF65-F5344CB8AC3E}">
        <p14:creationId xmlns:p14="http://schemas.microsoft.com/office/powerpoint/2010/main" val="1214588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Member will remain at the current DoD overseas tour for the whole duration of the OTEIP.</a:t>
            </a:r>
          </a:p>
          <a:p>
            <a:pPr marL="171450" indent="-171450">
              <a:buFont typeface="Wingdings" panose="05000000000000000000" pitchFamily="2" charset="2"/>
              <a:buChar char="§"/>
            </a:pPr>
            <a:r>
              <a:rPr lang="en-US" dirty="0"/>
              <a:t>Depend on the geo-graphic location of the DoD overseas tour, member must complete the length for unaccompanied or accompanied tour in order to eligible to submit for OTEIP.</a:t>
            </a:r>
          </a:p>
          <a:p>
            <a:endParaRPr lang="en-US" dirty="0"/>
          </a:p>
          <a:p>
            <a:endParaRPr lang="en-US" dirty="0"/>
          </a:p>
        </p:txBody>
      </p:sp>
      <p:sp>
        <p:nvSpPr>
          <p:cNvPr id="4" name="Slide Number Placeholder 3"/>
          <p:cNvSpPr>
            <a:spLocks noGrp="1"/>
          </p:cNvSpPr>
          <p:nvPr>
            <p:ph type="sldNum" sz="quarter" idx="5"/>
          </p:nvPr>
        </p:nvSpPr>
        <p:spPr/>
        <p:txBody>
          <a:bodyPr/>
          <a:lstStyle/>
          <a:p>
            <a:fld id="{D5ACEE01-41AF-2A4D-9C8A-1F63ADF14122}" type="slidenum">
              <a:rPr lang="en-US" smtClean="0"/>
              <a:t>16</a:t>
            </a:fld>
            <a:endParaRPr lang="en-US"/>
          </a:p>
        </p:txBody>
      </p:sp>
    </p:spTree>
    <p:extLst>
      <p:ext uri="{BB962C8B-B14F-4D97-AF65-F5344CB8AC3E}">
        <p14:creationId xmlns:p14="http://schemas.microsoft.com/office/powerpoint/2010/main" val="2926572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The elected OTEIP option may not be used prior to the extension period reflected on the NAVPERSCOM authorization message or prior to member obtaining sufficient obligated service. </a:t>
            </a:r>
          </a:p>
          <a:p>
            <a:pPr marL="171450" indent="-171450">
              <a:buFont typeface="Wingdings" panose="05000000000000000000" pitchFamily="2" charset="2"/>
              <a:buChar char="§"/>
            </a:pPr>
            <a:r>
              <a:rPr lang="en-US" dirty="0"/>
              <a:t>Member will not be entitled to Consecutive overseas tour (COT) leave entitlement.</a:t>
            </a:r>
          </a:p>
          <a:p>
            <a:pPr marL="171450" indent="-171450">
              <a:buFont typeface="Wingdings" panose="05000000000000000000" pitchFamily="2" charset="2"/>
              <a:buChar char="§"/>
            </a:pPr>
            <a:r>
              <a:rPr lang="en-US" dirty="0"/>
              <a:t>Member can submit a</a:t>
            </a:r>
            <a:r>
              <a:rPr lang="en-US" baseline="0" dirty="0"/>
              <a:t> NAVPERS 1306/7 at anytime to change benefit option if no previous benefits were used. </a:t>
            </a:r>
            <a:endParaRPr lang="en-US" dirty="0"/>
          </a:p>
        </p:txBody>
      </p:sp>
      <p:sp>
        <p:nvSpPr>
          <p:cNvPr id="4" name="Slide Number Placeholder 3"/>
          <p:cNvSpPr>
            <a:spLocks noGrp="1"/>
          </p:cNvSpPr>
          <p:nvPr>
            <p:ph type="sldNum" sz="quarter" idx="5"/>
          </p:nvPr>
        </p:nvSpPr>
        <p:spPr/>
        <p:txBody>
          <a:bodyPr/>
          <a:lstStyle/>
          <a:p>
            <a:fld id="{D5ACEE01-41AF-2A4D-9C8A-1F63ADF14122}" type="slidenum">
              <a:rPr lang="en-US" smtClean="0"/>
              <a:t>17</a:t>
            </a:fld>
            <a:endParaRPr lang="en-US"/>
          </a:p>
        </p:txBody>
      </p:sp>
    </p:spTree>
    <p:extLst>
      <p:ext uri="{BB962C8B-B14F-4D97-AF65-F5344CB8AC3E}">
        <p14:creationId xmlns:p14="http://schemas.microsoft.com/office/powerpoint/2010/main" val="3559029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a:t>
            </a:r>
            <a:r>
              <a:rPr lang="en-US" b="1" baseline="0" dirty="0"/>
              <a:t> GUIDE: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Answers:</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What is the minimum amount of year</a:t>
            </a:r>
            <a:r>
              <a:rPr lang="en-US" baseline="0" dirty="0"/>
              <a:t>s a Sailor can reenlist for an SRB?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3 years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What is the time frame to submit a precertification for SRB?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35-120</a:t>
            </a:r>
            <a:r>
              <a:rPr lang="en-US" baseline="0" dirty="0"/>
              <a:t> days prior to the requested reenlistment 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 When is your PRD established?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When your orders are written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a:t>
            </a:r>
            <a:r>
              <a:rPr lang="en-US" baseline="0" dirty="0"/>
              <a:t> </a:t>
            </a:r>
            <a:r>
              <a:rPr lang="en-US" dirty="0"/>
              <a:t>What does A2P stand for?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Advance to Position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5. What does DMIP stand for?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Detailing Marketplace Incentive Pay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What is one option under the OTEIP program?</a:t>
            </a:r>
          </a:p>
          <a:p>
            <a:pPr>
              <a:buFont typeface="Arial,Sans-Serif" panose="05000000000000000000" pitchFamily="2" charset="2"/>
              <a:buNone/>
            </a:pPr>
            <a:r>
              <a:rPr lang="en-US" dirty="0">
                <a:latin typeface="Rockwell"/>
              </a:rPr>
              <a:t>	Option A - $80 per month special pay for each month.</a:t>
            </a:r>
          </a:p>
          <a:p>
            <a:pPr>
              <a:buFont typeface="Arial,Sans-Serif" panose="05000000000000000000" pitchFamily="2" charset="2"/>
              <a:buNone/>
            </a:pPr>
            <a:r>
              <a:rPr lang="en-US" dirty="0">
                <a:latin typeface="Rockwell"/>
              </a:rPr>
              <a:t>	Option B - 30 days rest and recuperation (R&amp;R) absence. </a:t>
            </a:r>
          </a:p>
          <a:p>
            <a:pPr>
              <a:buFont typeface="Arial,Sans-Serif" panose="05000000000000000000" pitchFamily="2" charset="2"/>
              <a:buNone/>
            </a:pPr>
            <a:r>
              <a:rPr lang="en-US" dirty="0">
                <a:latin typeface="Rockwell"/>
              </a:rPr>
              <a:t>	Option C - 15 days R&amp;R absence, plus round trip transportation at Government expense.</a:t>
            </a:r>
          </a:p>
          <a:p>
            <a:pPr>
              <a:buFont typeface="Arial,Sans-Serif" panose="05000000000000000000" pitchFamily="2" charset="2"/>
              <a:buNone/>
            </a:pPr>
            <a:r>
              <a:rPr lang="en-US" dirty="0"/>
              <a:t>	Option D - $2,000 lump sum payment.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18</a:t>
            </a:fld>
            <a:endParaRPr lang="en-US"/>
          </a:p>
        </p:txBody>
      </p:sp>
    </p:spTree>
    <p:extLst>
      <p:ext uri="{BB962C8B-B14F-4D97-AF65-F5344CB8AC3E}">
        <p14:creationId xmlns:p14="http://schemas.microsoft.com/office/powerpoint/2010/main" val="151982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t>Review objectives</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1509471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GUIDE:</a:t>
            </a:r>
          </a:p>
          <a:p>
            <a:r>
              <a:rPr lang="en-US" b="0" baseline="0"/>
              <a:t>Review references</a:t>
            </a:r>
            <a:endParaRPr lang="en-US" b="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18666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endParaRPr lang="en-US" dirty="0"/>
          </a:p>
          <a:p>
            <a:r>
              <a:rPr lang="en-US" dirty="0">
                <a:cs typeface="Calibri"/>
              </a:rPr>
              <a:t>Review references</a:t>
            </a:r>
            <a:endParaRPr lang="en-US"/>
          </a:p>
        </p:txBody>
      </p:sp>
      <p:sp>
        <p:nvSpPr>
          <p:cNvPr id="4" name="Slide Number Placeholder 3"/>
          <p:cNvSpPr>
            <a:spLocks noGrp="1"/>
          </p:cNvSpPr>
          <p:nvPr>
            <p:ph type="sldNum" sz="quarter" idx="5"/>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3356785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t>These</a:t>
            </a:r>
            <a:r>
              <a:rPr lang="en-US" baseline="0" dirty="0"/>
              <a:t> are a few incentives the Navy offers.  We will go more into detail about each one and you can also log into www.MyNavyHR.com, go to Career Management, then Detailing, Enlisted and lastly Detailing Marketplace</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1117263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Explain how to access  the excel chart on MyNavyHR. MNHR&gt; Career Management&gt; Enlisted Career Admin&gt;SRB SDAP ENL BONUS</a:t>
            </a:r>
          </a:p>
          <a:p>
            <a:pPr marL="171450" indent="-171450">
              <a:buFont typeface="Wingdings" panose="05000000000000000000" pitchFamily="2" charset="2"/>
              <a:buChar char="§"/>
            </a:pPr>
            <a:r>
              <a:rPr lang="en-US" dirty="0"/>
              <a:t>Explain how to read the excel chart</a:t>
            </a:r>
            <a:r>
              <a:rPr lang="en-US" baseline="0" dirty="0"/>
              <a:t> on MyNavyHR.</a:t>
            </a:r>
          </a:p>
          <a:p>
            <a:pPr marL="171450" indent="-171450">
              <a:buFont typeface="Wingdings" panose="05000000000000000000" pitchFamily="2" charset="2"/>
              <a:buChar char="§"/>
            </a:pPr>
            <a:r>
              <a:rPr lang="en-US" baseline="0" dirty="0"/>
              <a:t>Explain current guideline for </a:t>
            </a:r>
            <a:r>
              <a:rPr lang="en-US" dirty="0"/>
              <a:t>SRB submission </a:t>
            </a:r>
            <a:r>
              <a:rPr lang="en-US" baseline="0" dirty="0"/>
              <a:t>per NAVADMIN 108/20.</a:t>
            </a:r>
            <a:endParaRPr lang="en-US" baseline="0" dirty="0">
              <a:cs typeface="Calibri"/>
            </a:endParaRPr>
          </a:p>
          <a:p>
            <a:pPr marL="171450" indent="-171450">
              <a:buFont typeface="Wingdings" panose="05000000000000000000" pitchFamily="2" charset="2"/>
              <a:buChar char="§"/>
            </a:pPr>
            <a:r>
              <a:rPr lang="en-US" dirty="0"/>
              <a:t>How long you reenlist for will determine how much money you get paid. </a:t>
            </a:r>
          </a:p>
          <a:p>
            <a:pPr marL="171450" indent="-171450">
              <a:buFont typeface="Wingdings" panose="05000000000000000000" pitchFamily="2" charset="2"/>
              <a:buChar char="§"/>
            </a:pPr>
            <a:r>
              <a:rPr lang="en-US" dirty="0"/>
              <a:t>The SRB award level is based on the rating, Navy Enlisted Classification (NEC) codes and reenlistment zone. </a:t>
            </a:r>
            <a:endParaRPr lang="en-US" dirty="0">
              <a:cs typeface="Calibri" panose="020F0502020204030204"/>
            </a:endParaRPr>
          </a:p>
          <a:p>
            <a:pPr marL="171450" indent="-171450">
              <a:buFont typeface="Wingdings" panose="05000000000000000000" pitchFamily="2" charset="2"/>
              <a:buChar char="§"/>
            </a:pPr>
            <a:r>
              <a:rPr lang="en-US" dirty="0"/>
              <a:t>Any amount of time you have remaining on your contract can</a:t>
            </a:r>
            <a:r>
              <a:rPr lang="en-US" baseline="0" dirty="0"/>
              <a:t> negatively affect your payout. `</a:t>
            </a:r>
          </a:p>
          <a:p>
            <a:pPr marL="171450" indent="-171450">
              <a:buFont typeface="Wingdings" panose="05000000000000000000" pitchFamily="2" charset="2"/>
              <a:buChar char="§"/>
            </a:pPr>
            <a:r>
              <a:rPr lang="en-US" baseline="0" dirty="0"/>
              <a:t>Your base pay is what your base pay is at the time of the discharge. Being frocked does not entitle you to that pay.  Discharge is always the day BEFORE the reenlistment date. </a:t>
            </a:r>
          </a:p>
          <a:p>
            <a:pPr marL="171450" indent="-171450">
              <a:buFont typeface="Wingdings" panose="05000000000000000000" pitchFamily="2" charset="2"/>
              <a:buChar char="§"/>
            </a:pPr>
            <a:r>
              <a:rPr lang="en-US" baseline="0" dirty="0"/>
              <a:t>You do not need CWAY approval to apply for an SRB. </a:t>
            </a:r>
            <a:endParaRPr lang="en-US" dirty="0"/>
          </a:p>
          <a:p>
            <a:pPr marL="171450" indent="-171450">
              <a:buFont typeface="Wingdings" panose="05000000000000000000" pitchFamily="2" charset="2"/>
              <a:buChar char="§"/>
            </a:pPr>
            <a:r>
              <a:rPr lang="en-US" baseline="0" dirty="0"/>
              <a:t>Reenlistment must take you into the next zone. </a:t>
            </a:r>
          </a:p>
          <a:p>
            <a:pPr marL="171450" indent="-171450">
              <a:buFont typeface="Wingdings" panose="05000000000000000000" pitchFamily="2" charset="2"/>
              <a:buChar char="§"/>
            </a:pPr>
            <a:r>
              <a:rPr lang="en-US" baseline="0" dirty="0"/>
              <a:t>Can reenlist 365 days prior to EAOS or if they have orders, they can reenlist in the month that they are detaching. </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6</a:t>
            </a:fld>
            <a:endParaRPr lang="en-US"/>
          </a:p>
        </p:txBody>
      </p:sp>
    </p:spTree>
    <p:extLst>
      <p:ext uri="{BB962C8B-B14F-4D97-AF65-F5344CB8AC3E}">
        <p14:creationId xmlns:p14="http://schemas.microsoft.com/office/powerpoint/2010/main" val="337006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0" lvl="1"/>
            <a:r>
              <a:rPr lang="en-US" dirty="0"/>
              <a:t>Reenlistment zones are based of how long the Sailor has been in the Navy and prior military service does count.</a:t>
            </a:r>
            <a:endParaRPr lang="en-US" dirty="0">
              <a:cs typeface="Calibri"/>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2757138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dirty="0"/>
              <a:t>When</a:t>
            </a:r>
            <a:r>
              <a:rPr lang="en-US" baseline="0" dirty="0"/>
              <a:t> you receive orders your Projected Rotation Date (PRD) is established. The PRD is based </a:t>
            </a:r>
            <a:r>
              <a:rPr lang="en-US" dirty="0"/>
              <a:t>on your </a:t>
            </a:r>
            <a:r>
              <a:rPr lang="en-US" baseline="0" dirty="0"/>
              <a:t>sea/shore flow.</a:t>
            </a:r>
            <a:r>
              <a:rPr lang="en-US" dirty="0"/>
              <a:t> </a:t>
            </a:r>
            <a:endParaRPr lang="en-US" baseline="0" dirty="0"/>
          </a:p>
          <a:p>
            <a:pPr marL="171450" indent="-171450">
              <a:buFont typeface="Wingdings" panose="05000000000000000000" pitchFamily="2" charset="2"/>
              <a:buChar char="§"/>
            </a:pPr>
            <a:r>
              <a:rPr lang="en-US" baseline="0" dirty="0"/>
              <a:t>Show MNHR page for sea/shore flow</a:t>
            </a:r>
            <a:r>
              <a:rPr lang="en-US" dirty="0"/>
              <a:t>: MNHR&gt; Community Management&gt; Enlisted&gt; Sea Shore Flow</a:t>
            </a:r>
            <a:endParaRPr lang="en-US" baseline="0" dirty="0">
              <a:cs typeface="Calibri"/>
            </a:endParaRPr>
          </a:p>
          <a:p>
            <a:pPr marL="171450" indent="-171450">
              <a:buFont typeface="Wingdings" panose="05000000000000000000" pitchFamily="2" charset="2"/>
              <a:buChar char="§"/>
            </a:pPr>
            <a:r>
              <a:rPr lang="en-US" baseline="0" dirty="0"/>
              <a:t>Point out new NAVADMINS</a:t>
            </a:r>
            <a:r>
              <a:rPr lang="en-US" dirty="0"/>
              <a:t> as well as where to access the Sea Shore Flow on MyNavyHR page.</a:t>
            </a:r>
            <a:endParaRPr lang="en-US" baseline="0" dirty="0">
              <a:cs typeface="Calibri" panose="020F0502020204030204"/>
            </a:endParaRPr>
          </a:p>
          <a:p>
            <a:pPr marL="171450" indent="-171450">
              <a:buFont typeface="Wingdings" panose="05000000000000000000" pitchFamily="2" charset="2"/>
              <a:buChar char="§"/>
            </a:pPr>
            <a:r>
              <a:rPr lang="en-US" baseline="0" dirty="0"/>
              <a:t>Review how to read sea/shore view chart including notes.</a:t>
            </a:r>
          </a:p>
          <a:p>
            <a:pPr marL="171450" indent="-171450">
              <a:buFont typeface="Wingdings" panose="05000000000000000000" pitchFamily="2" charset="2"/>
              <a:buChar char="§"/>
            </a:pPr>
            <a:r>
              <a:rPr lang="en-US" dirty="0"/>
              <a:t>Extending </a:t>
            </a:r>
            <a:r>
              <a:rPr lang="en-US" baseline="0" dirty="0"/>
              <a:t>at sea or shore will not </a:t>
            </a:r>
            <a:r>
              <a:rPr lang="en-US" dirty="0"/>
              <a:t>affect your</a:t>
            </a:r>
            <a:r>
              <a:rPr lang="en-US" baseline="0" dirty="0"/>
              <a:t> rotation.</a:t>
            </a:r>
            <a:r>
              <a:rPr lang="en-US" dirty="0"/>
              <a:t> </a:t>
            </a:r>
            <a:endParaRPr lang="en-US" baseline="0" dirty="0">
              <a:cs typeface="Calibri"/>
            </a:endParaRPr>
          </a:p>
          <a:p>
            <a:pPr marL="171450" indent="-171450">
              <a:buFont typeface="Wingdings" panose="05000000000000000000" pitchFamily="2" charset="2"/>
              <a:buChar char="§"/>
            </a:pPr>
            <a:r>
              <a:rPr lang="en-US" baseline="0" dirty="0"/>
              <a:t>S</a:t>
            </a:r>
            <a:r>
              <a:rPr lang="en-US" dirty="0"/>
              <a:t>tacking</a:t>
            </a:r>
            <a:r>
              <a:rPr lang="en-US" baseline="0" dirty="0"/>
              <a:t> sea or shore tours</a:t>
            </a:r>
            <a:r>
              <a:rPr lang="en-US" dirty="0"/>
              <a:t> is not authorized. </a:t>
            </a:r>
            <a:endParaRPr lang="en-US" baseline="0" dirty="0">
              <a:cs typeface="Calibri" panose="020F0502020204030204"/>
            </a:endParaRPr>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4209955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FACILITATOR GUIDE:</a:t>
            </a:r>
          </a:p>
          <a:p>
            <a:pPr marL="171450" indent="-171450">
              <a:buFont typeface="Wingdings" panose="05000000000000000000" pitchFamily="2" charset="2"/>
              <a:buChar char="§"/>
            </a:pPr>
            <a:r>
              <a:rPr lang="en-US" sz="1800" dirty="0">
                <a:effectLst/>
                <a:latin typeface="Calibri"/>
                <a:ea typeface="Calibri" panose="020F0502020204030204" pitchFamily="34" charset="0"/>
                <a:cs typeface="Calibri"/>
              </a:rPr>
              <a:t>Sailors eligible for </a:t>
            </a:r>
            <a:r>
              <a:rPr lang="en-US" sz="1800" dirty="0">
                <a:latin typeface="Calibri"/>
                <a:ea typeface="Calibri" panose="020F0502020204030204" pitchFamily="34" charset="0"/>
                <a:cs typeface="Calibri"/>
              </a:rPr>
              <a:t>DMAP</a:t>
            </a:r>
            <a:r>
              <a:rPr lang="en-US" sz="1800" dirty="0">
                <a:effectLst/>
                <a:latin typeface="Calibri"/>
                <a:ea typeface="Calibri" panose="020F0502020204030204" pitchFamily="34" charset="0"/>
                <a:cs typeface="Calibri"/>
              </a:rPr>
              <a:t> will earn additional monthly pay for the entire 3-year Journeyman (E5) Sea Tour.</a:t>
            </a:r>
            <a:r>
              <a:rPr lang="en-US" sz="1800" dirty="0">
                <a:latin typeface="Calibri"/>
                <a:ea typeface="Calibri" panose="020F0502020204030204" pitchFamily="34" charset="0"/>
                <a:cs typeface="Calibri"/>
              </a:rPr>
              <a:t> </a:t>
            </a:r>
            <a:r>
              <a:rPr lang="en-US" sz="1800" dirty="0">
                <a:effectLst/>
                <a:latin typeface="Calibri"/>
                <a:ea typeface="Calibri" panose="020F0502020204030204" pitchFamily="34" charset="0"/>
                <a:cs typeface="Calibri"/>
              </a:rPr>
              <a:t> </a:t>
            </a:r>
            <a:r>
              <a:rPr lang="en-US" sz="1800" dirty="0">
                <a:latin typeface="Calibri"/>
                <a:ea typeface="Calibri" panose="020F0502020204030204" pitchFamily="34" charset="0"/>
                <a:cs typeface="Calibri"/>
              </a:rPr>
              <a:t>DMAP</a:t>
            </a:r>
            <a:r>
              <a:rPr lang="en-US" sz="1800" dirty="0">
                <a:effectLst/>
                <a:latin typeface="Calibri"/>
                <a:ea typeface="Calibri" panose="020F0502020204030204" pitchFamily="34" charset="0"/>
                <a:cs typeface="Calibri"/>
              </a:rPr>
              <a:t> payments will begin on the 49</a:t>
            </a:r>
            <a:r>
              <a:rPr lang="en-US" sz="1800" baseline="30000" dirty="0">
                <a:effectLst/>
                <a:latin typeface="Calibri"/>
                <a:ea typeface="Calibri" panose="020F0502020204030204" pitchFamily="34" charset="0"/>
                <a:cs typeface="Calibri"/>
              </a:rPr>
              <a:t>th</a:t>
            </a:r>
            <a:r>
              <a:rPr lang="en-US" sz="1800" dirty="0">
                <a:effectLst/>
                <a:latin typeface="Calibri"/>
                <a:ea typeface="Calibri" panose="020F0502020204030204" pitchFamily="34" charset="0"/>
                <a:cs typeface="Calibri"/>
              </a:rPr>
              <a:t> month of sea duty and continue each month through the 84</a:t>
            </a:r>
            <a:r>
              <a:rPr lang="en-US" sz="1800" baseline="30000" dirty="0">
                <a:effectLst/>
                <a:latin typeface="Calibri"/>
                <a:ea typeface="Calibri" panose="020F0502020204030204" pitchFamily="34" charset="0"/>
                <a:cs typeface="Calibri"/>
              </a:rPr>
              <a:t>th</a:t>
            </a:r>
            <a:r>
              <a:rPr lang="en-US" sz="1800" dirty="0">
                <a:effectLst/>
                <a:latin typeface="Calibri"/>
                <a:ea typeface="Calibri" panose="020F0502020204030204" pitchFamily="34" charset="0"/>
                <a:cs typeface="Calibri"/>
              </a:rPr>
              <a:t> month.</a:t>
            </a:r>
            <a:endParaRPr lang="en-US" sz="1200" dirty="0">
              <a:effectLst/>
              <a:latin typeface="Calibri"/>
              <a:ea typeface="+mn-ea"/>
              <a:cs typeface="Calibri"/>
            </a:endParaRPr>
          </a:p>
          <a:p>
            <a:pPr marL="171450" indent="-171450">
              <a:buFont typeface="Wingdings" panose="05000000000000000000" pitchFamily="2" charset="2"/>
              <a:buChar char="§"/>
            </a:pPr>
            <a:r>
              <a:rPr lang="en-US" sz="1800" dirty="0">
                <a:effectLst/>
                <a:latin typeface="Calibri"/>
                <a:ea typeface="Calibri" panose="020F0502020204030204" pitchFamily="34" charset="0"/>
                <a:cs typeface="Calibri"/>
              </a:rPr>
              <a:t>Initial </a:t>
            </a:r>
            <a:r>
              <a:rPr lang="en-US" sz="1800" dirty="0">
                <a:latin typeface="Calibri"/>
                <a:ea typeface="Calibri" panose="020F0502020204030204" pitchFamily="34" charset="0"/>
                <a:cs typeface="Calibri"/>
              </a:rPr>
              <a:t>DMIP</a:t>
            </a:r>
            <a:r>
              <a:rPr lang="en-US" sz="1800" dirty="0">
                <a:effectLst/>
                <a:latin typeface="Calibri"/>
                <a:ea typeface="Calibri" panose="020F0502020204030204" pitchFamily="34" charset="0"/>
                <a:cs typeface="Calibri"/>
              </a:rPr>
              <a:t> rates will range between $200 and $800 per month depending on location and type of sea duty (i.e., ships company vs afloat staff).</a:t>
            </a:r>
          </a:p>
          <a:p>
            <a:pPr marL="171450" indent="-171450">
              <a:buFont typeface="Wingdings" panose="05000000000000000000" pitchFamily="2" charset="2"/>
              <a:buChar char="§"/>
            </a:pPr>
            <a:r>
              <a:rPr lang="en-US" sz="1800" dirty="0">
                <a:cs typeface="Calibri"/>
              </a:rPr>
              <a:t>DMAP page on MyNavyHR&gt;Career Management&gt;Detailing&gt;Enlisted&gt;Detailing Marketplace</a:t>
            </a:r>
          </a:p>
        </p:txBody>
      </p:sp>
      <p:sp>
        <p:nvSpPr>
          <p:cNvPr id="4" name="Slide Number Placeholder 3"/>
          <p:cNvSpPr>
            <a:spLocks noGrp="1"/>
          </p:cNvSpPr>
          <p:nvPr>
            <p:ph type="sldNum" sz="quarter" idx="5"/>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2185153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1"/>
            <a:ext cx="7772400" cy="19097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9487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9083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04913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8589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919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8925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9598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40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5629643" cy="107234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596046"/>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4630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5654581" cy="102246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41347253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5630834" cy="1325563"/>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101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5" name="Group 14">
            <a:extLst>
              <a:ext uri="{FF2B5EF4-FFF2-40B4-BE49-F238E27FC236}">
                <a16:creationId xmlns:a16="http://schemas.microsoft.com/office/drawing/2014/main" id="{3F194770-F31D-40E0-AD6A-41A03B350203}"/>
              </a:ext>
            </a:extLst>
          </p:cNvPr>
          <p:cNvGrpSpPr/>
          <p:nvPr/>
        </p:nvGrpSpPr>
        <p:grpSpPr>
          <a:xfrm>
            <a:off x="3" y="6023666"/>
            <a:ext cx="6317668" cy="748145"/>
            <a:chOff x="2" y="6023664"/>
            <a:chExt cx="6317668" cy="748145"/>
          </a:xfrm>
        </p:grpSpPr>
        <p:pic>
          <p:nvPicPr>
            <p:cNvPr id="8" name="Picture 7">
              <a:extLst>
                <a:ext uri="{FF2B5EF4-FFF2-40B4-BE49-F238E27FC236}">
                  <a16:creationId xmlns:a16="http://schemas.microsoft.com/office/drawing/2014/main" id="{A2943C0D-B8AE-4D88-8AB2-4A60FC71757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 y="6023664"/>
              <a:ext cx="6317668" cy="748145"/>
            </a:xfrm>
            <a:prstGeom prst="rect">
              <a:avLst/>
            </a:prstGeom>
          </p:spPr>
        </p:pic>
        <p:pic>
          <p:nvPicPr>
            <p:cNvPr id="11" name="Picture 10">
              <a:extLst>
                <a:ext uri="{FF2B5EF4-FFF2-40B4-BE49-F238E27FC236}">
                  <a16:creationId xmlns:a16="http://schemas.microsoft.com/office/drawing/2014/main" id="{4270EBCE-BD75-41BC-888F-338796FEA57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485308" y="6085462"/>
              <a:ext cx="624547" cy="624547"/>
            </a:xfrm>
            <a:prstGeom prst="rect">
              <a:avLst/>
            </a:prstGeom>
          </p:spPr>
        </p:pic>
      </p:gr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17674" y="547016"/>
            <a:ext cx="2219496" cy="961782"/>
          </a:xfrm>
          <a:prstGeom prst="rect">
            <a:avLst/>
          </a:prstGeom>
        </p:spPr>
      </p:pic>
    </p:spTree>
    <p:extLst>
      <p:ext uri="{BB962C8B-B14F-4D97-AF65-F5344CB8AC3E}">
        <p14:creationId xmlns:p14="http://schemas.microsoft.com/office/powerpoint/2010/main" val="168306443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hf sldNum="0" hdr="0" ftr="0" dt="0"/>
  <p:txStyles>
    <p:titleStyle>
      <a:lvl1pPr algn="l" defTabSz="914400" rtl="0" eaLnBrk="1" latinLnBrk="0" hangingPunct="1">
        <a:lnSpc>
          <a:spcPct val="90000"/>
        </a:lnSpc>
        <a:spcBef>
          <a:spcPct val="0"/>
        </a:spcBef>
        <a:buNone/>
        <a:defRPr sz="4000" kern="1200">
          <a:solidFill>
            <a:schemeClr val="bg2"/>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bg2"/>
          </a:solidFill>
          <a:latin typeface="Rockwell" panose="020606030202050204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bg2"/>
          </a:solidFill>
          <a:latin typeface="Rockwell" panose="020606030202050204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solidFill>
          <a:latin typeface="Rockwell" panose="020606030202050204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p:txBody>
          <a:bodyPr/>
          <a:lstStyle/>
          <a:p>
            <a:r>
              <a:rPr lang="en-US" dirty="0">
                <a:solidFill>
                  <a:schemeClr val="bg2">
                    <a:lumMod val="50000"/>
                  </a:schemeClr>
                </a:solidFill>
              </a:rPr>
              <a:t>First Term Success Workshop</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p:txBody>
          <a:bodyPr vert="horz" lIns="91440" tIns="45720" rIns="91440" bIns="45720" rtlCol="0" anchor="t">
            <a:normAutofit/>
          </a:bodyPr>
          <a:lstStyle/>
          <a:p>
            <a:r>
              <a:rPr lang="en-US" sz="3600" dirty="0">
                <a:solidFill>
                  <a:schemeClr val="accent3"/>
                </a:solidFill>
                <a:latin typeface="Rockwell"/>
              </a:rPr>
              <a:t>Career Incentives</a:t>
            </a:r>
            <a:endParaRPr lang="en-US" sz="3600" dirty="0">
              <a:solidFill>
                <a:schemeClr val="accent3"/>
              </a:solidFill>
            </a:endParaRPr>
          </a:p>
          <a:p>
            <a:endParaRPr lang="en-US" dirty="0">
              <a:solidFill>
                <a:schemeClr val="accent3"/>
              </a:solidFill>
            </a:endParaRP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B5E01-74FE-277F-8508-9E14B885D7F4}"/>
              </a:ext>
            </a:extLst>
          </p:cNvPr>
          <p:cNvSpPr>
            <a:spLocks noGrp="1"/>
          </p:cNvSpPr>
          <p:nvPr>
            <p:ph type="title"/>
          </p:nvPr>
        </p:nvSpPr>
        <p:spPr>
          <a:xfrm>
            <a:off x="458053" y="260197"/>
            <a:ext cx="5630834" cy="1325563"/>
          </a:xfrm>
        </p:spPr>
        <p:txBody>
          <a:bodyPr>
            <a:normAutofit/>
          </a:bodyPr>
          <a:lstStyle/>
          <a:p>
            <a:r>
              <a:rPr lang="en-US" sz="3600" dirty="0">
                <a:solidFill>
                  <a:schemeClr val="bg2">
                    <a:lumMod val="50000"/>
                  </a:schemeClr>
                </a:solidFill>
                <a:latin typeface="Rockwell"/>
              </a:rPr>
              <a:t>DMAP cont…</a:t>
            </a:r>
          </a:p>
        </p:txBody>
      </p:sp>
      <p:sp>
        <p:nvSpPr>
          <p:cNvPr id="3" name="Content Placeholder 2">
            <a:extLst>
              <a:ext uri="{FF2B5EF4-FFF2-40B4-BE49-F238E27FC236}">
                <a16:creationId xmlns:a16="http://schemas.microsoft.com/office/drawing/2014/main" id="{9A238716-1A93-E142-2E7E-FCC12D3DDEB4}"/>
              </a:ext>
            </a:extLst>
          </p:cNvPr>
          <p:cNvSpPr>
            <a:spLocks noGrp="1"/>
          </p:cNvSpPr>
          <p:nvPr>
            <p:ph idx="1"/>
          </p:nvPr>
        </p:nvSpPr>
        <p:spPr>
          <a:xfrm>
            <a:off x="458053" y="1795086"/>
            <a:ext cx="8057297" cy="4476663"/>
          </a:xfrm>
        </p:spPr>
        <p:txBody>
          <a:bodyPr vert="horz" lIns="91440" tIns="45720" rIns="91440" bIns="45720" rtlCol="0" anchor="t">
            <a:normAutofit/>
          </a:bodyPr>
          <a:lstStyle/>
          <a:p>
            <a:r>
              <a:rPr lang="en-US" dirty="0">
                <a:latin typeface="Rockwell"/>
              </a:rPr>
              <a:t>DMAP incentives include:</a:t>
            </a:r>
          </a:p>
          <a:p>
            <a:pPr lvl="1"/>
            <a:r>
              <a:rPr lang="en-US" sz="2200" dirty="0">
                <a:latin typeface="Rockwell"/>
              </a:rPr>
              <a:t>Additional money through Detailing Marketplace Incentive Pay (DMIP).</a:t>
            </a:r>
          </a:p>
          <a:p>
            <a:pPr lvl="1"/>
            <a:r>
              <a:rPr lang="en-US" sz="2200" dirty="0">
                <a:latin typeface="Rockwell"/>
              </a:rPr>
              <a:t>Early advancement through Advance to Position (A2P).</a:t>
            </a:r>
          </a:p>
          <a:p>
            <a:pPr lvl="1"/>
            <a:r>
              <a:rPr lang="en-US" sz="2200" dirty="0">
                <a:latin typeface="Rockwell"/>
              </a:rPr>
              <a:t>Early advancement through Command Advance to Position (CA2P).</a:t>
            </a:r>
          </a:p>
          <a:p>
            <a:pPr lvl="1"/>
            <a:r>
              <a:rPr lang="en-US" sz="2200" dirty="0">
                <a:latin typeface="Rockwell"/>
              </a:rPr>
              <a:t>Priority placement for follow-on shore duty assignment. through Continuous Sea Duty Credit (CSDC).</a:t>
            </a:r>
          </a:p>
        </p:txBody>
      </p:sp>
    </p:spTree>
    <p:extLst>
      <p:ext uri="{BB962C8B-B14F-4D97-AF65-F5344CB8AC3E}">
        <p14:creationId xmlns:p14="http://schemas.microsoft.com/office/powerpoint/2010/main" val="199082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B5E01-74FE-277F-8508-9E14B885D7F4}"/>
              </a:ext>
            </a:extLst>
          </p:cNvPr>
          <p:cNvSpPr>
            <a:spLocks noGrp="1"/>
          </p:cNvSpPr>
          <p:nvPr>
            <p:ph type="title"/>
          </p:nvPr>
        </p:nvSpPr>
        <p:spPr>
          <a:xfrm>
            <a:off x="383102" y="365128"/>
            <a:ext cx="5630834" cy="1325563"/>
          </a:xfrm>
        </p:spPr>
        <p:txBody>
          <a:bodyPr>
            <a:normAutofit fontScale="90000"/>
          </a:bodyPr>
          <a:lstStyle/>
          <a:p>
            <a:r>
              <a:rPr lang="en-US" dirty="0">
                <a:solidFill>
                  <a:schemeClr val="bg2">
                    <a:lumMod val="50000"/>
                  </a:schemeClr>
                </a:solidFill>
                <a:latin typeface="Rockwell"/>
              </a:rPr>
              <a:t>Detailing Marketplace Incentive Pay (DMIP</a:t>
            </a:r>
            <a:r>
              <a:rPr lang="en-US" sz="3600" dirty="0">
                <a:solidFill>
                  <a:schemeClr val="bg2">
                    <a:lumMod val="50000"/>
                  </a:schemeClr>
                </a:solidFill>
                <a:latin typeface="Rockwell"/>
              </a:rPr>
              <a:t>)</a:t>
            </a:r>
            <a:br>
              <a:rPr lang="en-US" sz="3600" dirty="0">
                <a:solidFill>
                  <a:schemeClr val="bg2">
                    <a:lumMod val="50000"/>
                  </a:schemeClr>
                </a:solidFill>
                <a:latin typeface="Rockwell"/>
              </a:rPr>
            </a:br>
            <a:endParaRPr lang="en-US" sz="3600" dirty="0">
              <a:solidFill>
                <a:schemeClr val="bg2">
                  <a:lumMod val="50000"/>
                </a:schemeClr>
              </a:solidFill>
              <a:latin typeface="Rockwell"/>
            </a:endParaRPr>
          </a:p>
        </p:txBody>
      </p:sp>
      <p:sp>
        <p:nvSpPr>
          <p:cNvPr id="3" name="Content Placeholder 2">
            <a:extLst>
              <a:ext uri="{FF2B5EF4-FFF2-40B4-BE49-F238E27FC236}">
                <a16:creationId xmlns:a16="http://schemas.microsoft.com/office/drawing/2014/main" id="{9A238716-1A93-E142-2E7E-FCC12D3DDEB4}"/>
              </a:ext>
            </a:extLst>
          </p:cNvPr>
          <p:cNvSpPr>
            <a:spLocks noGrp="1"/>
          </p:cNvSpPr>
          <p:nvPr>
            <p:ph idx="1"/>
          </p:nvPr>
        </p:nvSpPr>
        <p:spPr>
          <a:xfrm>
            <a:off x="383102" y="1690691"/>
            <a:ext cx="8057297" cy="4476663"/>
          </a:xfrm>
        </p:spPr>
        <p:txBody>
          <a:bodyPr vert="horz" lIns="91440" tIns="45720" rIns="91440" bIns="45720" rtlCol="0" anchor="t">
            <a:normAutofit/>
          </a:bodyPr>
          <a:lstStyle/>
          <a:p>
            <a:r>
              <a:rPr lang="en-US" dirty="0">
                <a:latin typeface="Rockwell"/>
              </a:rPr>
              <a:t>DMIP compensates Sailors who serve consecutive sea duty assignments under the Detailing Marketplace Assignment Policy.</a:t>
            </a:r>
          </a:p>
          <a:p>
            <a:r>
              <a:rPr lang="en-US" dirty="0"/>
              <a:t>Paid monthly throughout entire 3 year Journeyman tour.  $200 to $800 per month depending on location and sea duty type.</a:t>
            </a:r>
          </a:p>
        </p:txBody>
      </p:sp>
    </p:spTree>
    <p:extLst>
      <p:ext uri="{BB962C8B-B14F-4D97-AF65-F5344CB8AC3E}">
        <p14:creationId xmlns:p14="http://schemas.microsoft.com/office/powerpoint/2010/main" val="63103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B5E01-74FE-277F-8508-9E14B885D7F4}"/>
              </a:ext>
            </a:extLst>
          </p:cNvPr>
          <p:cNvSpPr>
            <a:spLocks noGrp="1"/>
          </p:cNvSpPr>
          <p:nvPr>
            <p:ph type="title"/>
          </p:nvPr>
        </p:nvSpPr>
        <p:spPr>
          <a:xfrm>
            <a:off x="383102" y="365128"/>
            <a:ext cx="5630834" cy="1325563"/>
          </a:xfrm>
        </p:spPr>
        <p:txBody>
          <a:bodyPr>
            <a:normAutofit/>
          </a:bodyPr>
          <a:lstStyle/>
          <a:p>
            <a:r>
              <a:rPr lang="en-US" sz="3600" dirty="0">
                <a:solidFill>
                  <a:schemeClr val="bg2">
                    <a:lumMod val="50000"/>
                  </a:schemeClr>
                </a:solidFill>
                <a:latin typeface="Rockwell"/>
              </a:rPr>
              <a:t>Continuous Sea Duty Credit (CSDC)</a:t>
            </a:r>
          </a:p>
        </p:txBody>
      </p:sp>
      <p:sp>
        <p:nvSpPr>
          <p:cNvPr id="3" name="Content Placeholder 2">
            <a:extLst>
              <a:ext uri="{FF2B5EF4-FFF2-40B4-BE49-F238E27FC236}">
                <a16:creationId xmlns:a16="http://schemas.microsoft.com/office/drawing/2014/main" id="{9A238716-1A93-E142-2E7E-FCC12D3DDEB4}"/>
              </a:ext>
            </a:extLst>
          </p:cNvPr>
          <p:cNvSpPr>
            <a:spLocks noGrp="1"/>
          </p:cNvSpPr>
          <p:nvPr>
            <p:ph idx="1"/>
          </p:nvPr>
        </p:nvSpPr>
        <p:spPr>
          <a:xfrm>
            <a:off x="383102" y="1870573"/>
            <a:ext cx="8057297" cy="4476663"/>
          </a:xfrm>
        </p:spPr>
        <p:txBody>
          <a:bodyPr vert="horz" lIns="91440" tIns="45720" rIns="91440" bIns="45720" rtlCol="0" anchor="t">
            <a:normAutofit/>
          </a:bodyPr>
          <a:lstStyle/>
          <a:p>
            <a:r>
              <a:rPr lang="en-US" dirty="0"/>
              <a:t>Adds 1 credit per month of sea duty.  Resets to 0 upon transfer to shore duty.  Provides priority in the detailing marketplace.</a:t>
            </a:r>
            <a:br>
              <a:rPr lang="en-US" dirty="0"/>
            </a:br>
            <a:r>
              <a:rPr lang="en-US" dirty="0"/>
              <a:t>All incentives can be combined with Career Sea Pay, Sea Pay Premium and SRB.</a:t>
            </a:r>
            <a:endParaRPr lang="en-US" dirty="0">
              <a:latin typeface="Rockwell"/>
            </a:endParaRPr>
          </a:p>
        </p:txBody>
      </p:sp>
    </p:spTree>
    <p:extLst>
      <p:ext uri="{BB962C8B-B14F-4D97-AF65-F5344CB8AC3E}">
        <p14:creationId xmlns:p14="http://schemas.microsoft.com/office/powerpoint/2010/main" val="1191902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758" y="345742"/>
            <a:ext cx="7067550" cy="1184055"/>
          </a:xfrm>
        </p:spPr>
        <p:txBody>
          <a:bodyPr>
            <a:normAutofit fontScale="90000"/>
          </a:bodyPr>
          <a:lstStyle/>
          <a:p>
            <a:r>
              <a:rPr lang="en-US" dirty="0">
                <a:solidFill>
                  <a:schemeClr val="bg2">
                    <a:lumMod val="50000"/>
                  </a:schemeClr>
                </a:solidFill>
                <a:latin typeface="Rockwell"/>
              </a:rPr>
              <a:t>Sea Duty Incentive Pay </a:t>
            </a:r>
            <a:br>
              <a:rPr lang="en-US" dirty="0"/>
            </a:br>
            <a:r>
              <a:rPr lang="en-US" dirty="0">
                <a:solidFill>
                  <a:schemeClr val="bg2">
                    <a:lumMod val="50000"/>
                  </a:schemeClr>
                </a:solidFill>
                <a:latin typeface="Rockwell"/>
              </a:rPr>
              <a:t>(SDIP)</a:t>
            </a:r>
            <a:br>
              <a:rPr lang="en-US" i="1" dirty="0"/>
            </a:br>
            <a:endParaRPr lang="en-US" dirty="0"/>
          </a:p>
        </p:txBody>
      </p:sp>
      <p:sp>
        <p:nvSpPr>
          <p:cNvPr id="3" name="Content Placeholder 2"/>
          <p:cNvSpPr>
            <a:spLocks noGrp="1"/>
          </p:cNvSpPr>
          <p:nvPr>
            <p:ph idx="1"/>
          </p:nvPr>
        </p:nvSpPr>
        <p:spPr>
          <a:xfrm>
            <a:off x="463758" y="1720694"/>
            <a:ext cx="7886700" cy="4101350"/>
          </a:xfrm>
        </p:spPr>
        <p:txBody>
          <a:bodyPr>
            <a:noAutofit/>
          </a:bodyPr>
          <a:lstStyle/>
          <a:p>
            <a:r>
              <a:rPr lang="en-US" b="0" i="0" dirty="0">
                <a:solidFill>
                  <a:schemeClr val="bg2"/>
                </a:solidFill>
                <a:effectLst/>
              </a:rPr>
              <a:t>SDIP is designed as an incentive for Sailors to voluntarily fill gapped billets at sea by remaining on sea duty past their prescribed sea tour (PST) or curtailing their shore duty to return to sea early. </a:t>
            </a:r>
          </a:p>
          <a:p>
            <a:endParaRPr lang="en-US" dirty="0">
              <a:solidFill>
                <a:schemeClr val="bg2"/>
              </a:solidFill>
            </a:endParaRPr>
          </a:p>
          <a:p>
            <a:r>
              <a:rPr lang="en-US" dirty="0"/>
              <a:t>It is voluntary. </a:t>
            </a:r>
          </a:p>
          <a:p>
            <a:pPr marL="0" indent="0">
              <a:buNone/>
            </a:pPr>
            <a:endParaRPr lang="en-US" sz="2000" i="1" dirty="0"/>
          </a:p>
        </p:txBody>
      </p:sp>
    </p:spTree>
    <p:extLst>
      <p:ext uri="{BB962C8B-B14F-4D97-AF65-F5344CB8AC3E}">
        <p14:creationId xmlns:p14="http://schemas.microsoft.com/office/powerpoint/2010/main" val="3247596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730" y="500062"/>
            <a:ext cx="5630834" cy="1325563"/>
          </a:xfrm>
        </p:spPr>
        <p:txBody>
          <a:bodyPr>
            <a:normAutofit/>
          </a:bodyPr>
          <a:lstStyle/>
          <a:p>
            <a:r>
              <a:rPr lang="en-US" dirty="0">
                <a:solidFill>
                  <a:schemeClr val="bg2">
                    <a:lumMod val="50000"/>
                  </a:schemeClr>
                </a:solidFill>
                <a:latin typeface="Rockwell"/>
              </a:rPr>
              <a:t>Sea Duty Incentive Pay </a:t>
            </a:r>
            <a:br>
              <a:rPr lang="en-US" dirty="0"/>
            </a:br>
            <a:r>
              <a:rPr lang="en-US" dirty="0">
                <a:solidFill>
                  <a:schemeClr val="bg2">
                    <a:lumMod val="50000"/>
                  </a:schemeClr>
                </a:solidFill>
                <a:latin typeface="Rockwell"/>
              </a:rPr>
              <a:t>(SDIP) cont.</a:t>
            </a:r>
            <a:endParaRPr lang="en-US" dirty="0"/>
          </a:p>
        </p:txBody>
      </p:sp>
      <p:sp>
        <p:nvSpPr>
          <p:cNvPr id="3" name="Content Placeholder 2"/>
          <p:cNvSpPr>
            <a:spLocks noGrp="1"/>
          </p:cNvSpPr>
          <p:nvPr>
            <p:ph idx="1"/>
          </p:nvPr>
        </p:nvSpPr>
        <p:spPr>
          <a:xfrm>
            <a:off x="508730" y="2095448"/>
            <a:ext cx="7886700" cy="4101350"/>
          </a:xfrm>
        </p:spPr>
        <p:txBody>
          <a:bodyPr/>
          <a:lstStyle/>
          <a:p>
            <a:r>
              <a:rPr lang="en-US" dirty="0"/>
              <a:t>SDIP-B </a:t>
            </a:r>
          </a:p>
          <a:p>
            <a:r>
              <a:rPr lang="en-US" dirty="0"/>
              <a:t>SDIP-C </a:t>
            </a:r>
          </a:p>
          <a:p>
            <a:r>
              <a:rPr lang="en-US" dirty="0"/>
              <a:t>SDIP-E </a:t>
            </a:r>
          </a:p>
          <a:p>
            <a:r>
              <a:rPr lang="en-US" dirty="0"/>
              <a:t>SDIP eligibility chart is located on My Navy HR page.</a:t>
            </a:r>
          </a:p>
          <a:p>
            <a:r>
              <a:rPr lang="en-US" dirty="0"/>
              <a:t>Requires a NAVPERS 1306/7 to be submitted 16-14 months PRIOR to Projected Rotation Date(PRD).</a:t>
            </a:r>
          </a:p>
          <a:p>
            <a:endParaRPr lang="en-US" dirty="0"/>
          </a:p>
        </p:txBody>
      </p:sp>
    </p:spTree>
    <p:extLst>
      <p:ext uri="{BB962C8B-B14F-4D97-AF65-F5344CB8AC3E}">
        <p14:creationId xmlns:p14="http://schemas.microsoft.com/office/powerpoint/2010/main" val="313877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BCE0A-242A-6F4B-778B-8CB12B8C2400}"/>
              </a:ext>
            </a:extLst>
          </p:cNvPr>
          <p:cNvSpPr>
            <a:spLocks noGrp="1"/>
          </p:cNvSpPr>
          <p:nvPr>
            <p:ph type="title"/>
          </p:nvPr>
        </p:nvSpPr>
        <p:spPr/>
        <p:txBody>
          <a:bodyPr>
            <a:normAutofit fontScale="90000"/>
          </a:bodyPr>
          <a:lstStyle/>
          <a:p>
            <a:r>
              <a:rPr lang="en-US" dirty="0">
                <a:solidFill>
                  <a:srgbClr val="E8B010"/>
                </a:solidFill>
              </a:rPr>
              <a:t>Special Duty Assignment Pay (SDAP)</a:t>
            </a:r>
          </a:p>
        </p:txBody>
      </p:sp>
      <p:sp>
        <p:nvSpPr>
          <p:cNvPr id="3" name="Content Placeholder 2">
            <a:extLst>
              <a:ext uri="{FF2B5EF4-FFF2-40B4-BE49-F238E27FC236}">
                <a16:creationId xmlns:a16="http://schemas.microsoft.com/office/drawing/2014/main" id="{58A3285B-7CB5-7D64-524E-8DB69CF2D3D1}"/>
              </a:ext>
            </a:extLst>
          </p:cNvPr>
          <p:cNvSpPr>
            <a:spLocks noGrp="1"/>
          </p:cNvSpPr>
          <p:nvPr>
            <p:ph idx="1"/>
          </p:nvPr>
        </p:nvSpPr>
        <p:spPr/>
        <p:txBody>
          <a:bodyPr/>
          <a:lstStyle/>
          <a:p>
            <a:r>
              <a:rPr lang="en-US" dirty="0"/>
              <a:t>SDAP is a monthly incentive pay used to entice qualified personnel to accept designated assignments and to sustain adequate manning levels. </a:t>
            </a:r>
          </a:p>
          <a:p>
            <a:r>
              <a:rPr lang="en-US" dirty="0"/>
              <a:t>Current statutory limit for SDAP is $600 each month</a:t>
            </a:r>
          </a:p>
        </p:txBody>
      </p:sp>
    </p:spTree>
    <p:extLst>
      <p:ext uri="{BB962C8B-B14F-4D97-AF65-F5344CB8AC3E}">
        <p14:creationId xmlns:p14="http://schemas.microsoft.com/office/powerpoint/2010/main" val="577298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725" y="365128"/>
            <a:ext cx="5839760" cy="1325563"/>
          </a:xfrm>
        </p:spPr>
        <p:txBody>
          <a:bodyPr>
            <a:normAutofit fontScale="90000"/>
          </a:bodyPr>
          <a:lstStyle/>
          <a:p>
            <a:r>
              <a:rPr lang="en-US" dirty="0">
                <a:solidFill>
                  <a:schemeClr val="bg2">
                    <a:lumMod val="50000"/>
                  </a:schemeClr>
                </a:solidFill>
                <a:latin typeface="Rockwell"/>
              </a:rPr>
              <a:t>Overseas Tour Extension Incentives Program (OTEIP)</a:t>
            </a:r>
          </a:p>
        </p:txBody>
      </p:sp>
      <p:sp>
        <p:nvSpPr>
          <p:cNvPr id="3" name="Content Placeholder 2"/>
          <p:cNvSpPr>
            <a:spLocks noGrp="1"/>
          </p:cNvSpPr>
          <p:nvPr>
            <p:ph idx="1"/>
          </p:nvPr>
        </p:nvSpPr>
        <p:spPr>
          <a:xfrm>
            <a:off x="419725" y="1990516"/>
            <a:ext cx="7886700" cy="4101350"/>
          </a:xfrm>
        </p:spPr>
        <p:txBody>
          <a:bodyPr vert="horz" lIns="91440" tIns="45720" rIns="91440" bIns="45720" rtlCol="0" anchor="t">
            <a:noAutofit/>
          </a:bodyPr>
          <a:lstStyle/>
          <a:p>
            <a:r>
              <a:rPr lang="en-US" dirty="0">
                <a:latin typeface="Rockwell"/>
              </a:rPr>
              <a:t>Overseas Tour Extension Incentives Program (OTEIP) offers eligible enlisted members the opportunity to choose one of four incentive options for an extension of the Department of Defense (DoD) overseas tour length of 12 months or more.</a:t>
            </a:r>
          </a:p>
          <a:p>
            <a:pPr marL="0" indent="0">
              <a:buNone/>
            </a:pPr>
            <a:endParaRPr lang="en-US" sz="2000" dirty="0"/>
          </a:p>
        </p:txBody>
      </p:sp>
    </p:spTree>
    <p:extLst>
      <p:ext uri="{BB962C8B-B14F-4D97-AF65-F5344CB8AC3E}">
        <p14:creationId xmlns:p14="http://schemas.microsoft.com/office/powerpoint/2010/main" val="2892936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3553A-0F7F-BD5B-62BF-EDC3E2533E3E}"/>
              </a:ext>
            </a:extLst>
          </p:cNvPr>
          <p:cNvSpPr>
            <a:spLocks noGrp="1"/>
          </p:cNvSpPr>
          <p:nvPr>
            <p:ph type="title"/>
          </p:nvPr>
        </p:nvSpPr>
        <p:spPr>
          <a:xfrm>
            <a:off x="388808" y="215734"/>
            <a:ext cx="5630834" cy="1325563"/>
          </a:xfrm>
        </p:spPr>
        <p:txBody>
          <a:bodyPr>
            <a:normAutofit/>
          </a:bodyPr>
          <a:lstStyle/>
          <a:p>
            <a:r>
              <a:rPr lang="en-US" sz="3600" dirty="0">
                <a:solidFill>
                  <a:schemeClr val="bg2">
                    <a:lumMod val="50000"/>
                  </a:schemeClr>
                </a:solidFill>
                <a:latin typeface="Rockwell"/>
              </a:rPr>
              <a:t>OTEIP </a:t>
            </a:r>
            <a:r>
              <a:rPr lang="en-US" sz="3600" dirty="0" err="1">
                <a:solidFill>
                  <a:schemeClr val="bg2">
                    <a:lumMod val="50000"/>
                  </a:schemeClr>
                </a:solidFill>
                <a:latin typeface="Rockwell"/>
              </a:rPr>
              <a:t>cont</a:t>
            </a:r>
            <a:r>
              <a:rPr lang="en-US" sz="3600" dirty="0">
                <a:solidFill>
                  <a:schemeClr val="bg2">
                    <a:lumMod val="50000"/>
                  </a:schemeClr>
                </a:solidFill>
                <a:latin typeface="Rockwell"/>
              </a:rPr>
              <a:t>…</a:t>
            </a:r>
          </a:p>
        </p:txBody>
      </p:sp>
      <p:sp>
        <p:nvSpPr>
          <p:cNvPr id="3" name="Content Placeholder 2">
            <a:extLst>
              <a:ext uri="{FF2B5EF4-FFF2-40B4-BE49-F238E27FC236}">
                <a16:creationId xmlns:a16="http://schemas.microsoft.com/office/drawing/2014/main" id="{BCF5009E-9497-21FD-C9BB-A230881092AF}"/>
              </a:ext>
            </a:extLst>
          </p:cNvPr>
          <p:cNvSpPr>
            <a:spLocks noGrp="1"/>
          </p:cNvSpPr>
          <p:nvPr>
            <p:ph idx="1"/>
          </p:nvPr>
        </p:nvSpPr>
        <p:spPr>
          <a:xfrm>
            <a:off x="388808" y="1766149"/>
            <a:ext cx="8000431" cy="4385678"/>
          </a:xfrm>
        </p:spPr>
        <p:txBody>
          <a:bodyPr vert="horz" lIns="91440" tIns="45720" rIns="91440" bIns="45720" rtlCol="0" anchor="t">
            <a:normAutofit/>
          </a:bodyPr>
          <a:lstStyle/>
          <a:p>
            <a:r>
              <a:rPr lang="en-US" dirty="0">
                <a:latin typeface="Rockwell"/>
              </a:rPr>
              <a:t>The following options are available: </a:t>
            </a:r>
          </a:p>
          <a:p>
            <a:pPr lvl="1"/>
            <a:r>
              <a:rPr lang="en-US" dirty="0">
                <a:latin typeface="Rockwell"/>
              </a:rPr>
              <a:t>Option A - $80 per month special pay for each month.</a:t>
            </a:r>
          </a:p>
          <a:p>
            <a:pPr lvl="1"/>
            <a:r>
              <a:rPr lang="en-US" dirty="0">
                <a:latin typeface="Rockwell"/>
              </a:rPr>
              <a:t>Option B - 30 days rest and recuperation (R&amp;R) absence. </a:t>
            </a:r>
          </a:p>
          <a:p>
            <a:pPr lvl="1"/>
            <a:r>
              <a:rPr lang="en-US" dirty="0">
                <a:latin typeface="Rockwell"/>
              </a:rPr>
              <a:t>Option C - 15 days R&amp;R absence, plus round trip transportation at Government expense.</a:t>
            </a:r>
          </a:p>
          <a:p>
            <a:pPr lvl="1"/>
            <a:r>
              <a:rPr lang="en-US" dirty="0"/>
              <a:t>Option D - $2,000 lump sum payment. </a:t>
            </a:r>
          </a:p>
        </p:txBody>
      </p:sp>
    </p:spTree>
    <p:extLst>
      <p:ext uri="{BB962C8B-B14F-4D97-AF65-F5344CB8AC3E}">
        <p14:creationId xmlns:p14="http://schemas.microsoft.com/office/powerpoint/2010/main" val="1126877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79" y="335148"/>
            <a:ext cx="5630834" cy="1325563"/>
          </a:xfrm>
        </p:spPr>
        <p:txBody>
          <a:bodyPr/>
          <a:lstStyle/>
          <a:p>
            <a:r>
              <a:rPr lang="en-US" dirty="0">
                <a:solidFill>
                  <a:schemeClr val="bg2">
                    <a:lumMod val="50000"/>
                  </a:schemeClr>
                </a:solidFill>
              </a:rPr>
              <a:t>Review and Summary</a:t>
            </a:r>
          </a:p>
        </p:txBody>
      </p:sp>
      <p:sp>
        <p:nvSpPr>
          <p:cNvPr id="3" name="Content Placeholder 2"/>
          <p:cNvSpPr>
            <a:spLocks noGrp="1"/>
          </p:cNvSpPr>
          <p:nvPr>
            <p:ph idx="1"/>
          </p:nvPr>
        </p:nvSpPr>
        <p:spPr>
          <a:xfrm>
            <a:off x="433779" y="1825625"/>
            <a:ext cx="7886700" cy="4101350"/>
          </a:xfrm>
        </p:spPr>
        <p:txBody>
          <a:bodyPr vert="horz" lIns="91440" tIns="45720" rIns="91440" bIns="45720" rtlCol="0" anchor="t">
            <a:normAutofit fontScale="92500" lnSpcReduction="10000"/>
          </a:bodyPr>
          <a:lstStyle/>
          <a:p>
            <a:pPr marL="514350" indent="-514350">
              <a:buAutoNum type="arabicPeriod"/>
            </a:pPr>
            <a:r>
              <a:rPr lang="en-US" sz="2600" dirty="0">
                <a:latin typeface="Rockwell"/>
              </a:rPr>
              <a:t>What is the minimum number of years a Sailor can reenlist for </a:t>
            </a:r>
            <a:r>
              <a:rPr lang="en-US" sz="2600">
                <a:latin typeface="Rockwell"/>
              </a:rPr>
              <a:t>an</a:t>
            </a:r>
            <a:r>
              <a:rPr lang="en-US" sz="2600" dirty="0">
                <a:latin typeface="Rockwell"/>
              </a:rPr>
              <a:t> SRB? </a:t>
            </a:r>
            <a:endParaRPr lang="en-US" sz="2600" dirty="0"/>
          </a:p>
          <a:p>
            <a:pPr marL="514350" indent="-514350">
              <a:buAutoNum type="arabicPeriod"/>
            </a:pPr>
            <a:r>
              <a:rPr lang="en-US" sz="2600" dirty="0">
                <a:latin typeface="Rockwell"/>
              </a:rPr>
              <a:t>What is the time frame to submit a precertification for SRB?</a:t>
            </a:r>
          </a:p>
          <a:p>
            <a:pPr marL="514350" indent="-514350">
              <a:buAutoNum type="arabicPeriod"/>
            </a:pPr>
            <a:r>
              <a:rPr lang="en-US" sz="2600" dirty="0">
                <a:latin typeface="Rockwell"/>
              </a:rPr>
              <a:t>When is your PRD established?</a:t>
            </a:r>
          </a:p>
          <a:p>
            <a:pPr marL="514350" indent="-514350">
              <a:buAutoNum type="arabicPeriod"/>
            </a:pPr>
            <a:r>
              <a:rPr lang="en-US" sz="2600" dirty="0">
                <a:latin typeface="Rockwell"/>
              </a:rPr>
              <a:t>What does A2P stand for?</a:t>
            </a:r>
          </a:p>
          <a:p>
            <a:pPr marL="514350" indent="-514350">
              <a:buAutoNum type="arabicPeriod"/>
            </a:pPr>
            <a:r>
              <a:rPr lang="en-US" sz="2600" dirty="0">
                <a:latin typeface="Rockwell"/>
              </a:rPr>
              <a:t>What does DMIP stand for? </a:t>
            </a:r>
            <a:endParaRPr lang="en-US" sz="2600" dirty="0"/>
          </a:p>
          <a:p>
            <a:pPr marL="514350" indent="-514350">
              <a:buAutoNum type="arabicPeriod"/>
            </a:pPr>
            <a:r>
              <a:rPr lang="en-US" sz="2600" dirty="0">
                <a:latin typeface="Rockwell"/>
              </a:rPr>
              <a:t>What is one option under the OTEIP program?</a:t>
            </a:r>
          </a:p>
          <a:p>
            <a:pPr marL="514350" indent="-514350">
              <a:buAutoNum type="arabicPeriod"/>
            </a:pPr>
            <a:endParaRPr lang="en-US" sz="2600" dirty="0">
              <a:solidFill>
                <a:srgbClr val="FFFEF9"/>
              </a:solidFill>
              <a:latin typeface="Rockwell"/>
            </a:endParaRPr>
          </a:p>
          <a:p>
            <a:pPr marL="0" indent="0" algn="ctr">
              <a:buNone/>
            </a:pPr>
            <a:r>
              <a:rPr lang="en-US" b="1">
                <a:solidFill>
                  <a:schemeClr val="tx1"/>
                </a:solidFill>
                <a:latin typeface="Rockwell"/>
              </a:rPr>
              <a:t>Questions?</a:t>
            </a:r>
            <a:endParaRPr lang="en-US" dirty="0">
              <a:solidFill>
                <a:schemeClr val="tx1"/>
              </a:solidFill>
              <a:latin typeface="Rockwell"/>
            </a:endParaRPr>
          </a:p>
          <a:p>
            <a:pPr marL="0" indent="0" algn="ctr">
              <a:buNone/>
            </a:pPr>
            <a:endParaRPr lang="en-US" b="1" dirty="0"/>
          </a:p>
        </p:txBody>
      </p:sp>
    </p:spTree>
    <p:extLst>
      <p:ext uri="{BB962C8B-B14F-4D97-AF65-F5344CB8AC3E}">
        <p14:creationId xmlns:p14="http://schemas.microsoft.com/office/powerpoint/2010/main" val="53199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759" y="380119"/>
            <a:ext cx="5630834" cy="1325563"/>
          </a:xfrm>
        </p:spPr>
        <p:txBody>
          <a:bodyPr>
            <a:normAutofit/>
          </a:bodyPr>
          <a:lstStyle/>
          <a:p>
            <a:r>
              <a:rPr lang="en-US" sz="3600" dirty="0">
                <a:solidFill>
                  <a:schemeClr val="bg2">
                    <a:lumMod val="50000"/>
                  </a:schemeClr>
                </a:solidFill>
                <a:latin typeface="Rockwell"/>
              </a:rPr>
              <a:t>Enabling Objectives</a:t>
            </a:r>
          </a:p>
        </p:txBody>
      </p:sp>
      <p:sp>
        <p:nvSpPr>
          <p:cNvPr id="3" name="Content Placeholder 2"/>
          <p:cNvSpPr>
            <a:spLocks noGrp="1"/>
          </p:cNvSpPr>
          <p:nvPr>
            <p:ph idx="1"/>
          </p:nvPr>
        </p:nvSpPr>
        <p:spPr>
          <a:xfrm>
            <a:off x="463759" y="1810635"/>
            <a:ext cx="7886700" cy="4101350"/>
          </a:xfrm>
        </p:spPr>
        <p:txBody>
          <a:bodyPr vert="horz" lIns="91440" tIns="45720" rIns="91440" bIns="45720" rtlCol="0" anchor="t">
            <a:normAutofit/>
          </a:bodyPr>
          <a:lstStyle/>
          <a:p>
            <a:r>
              <a:rPr lang="en-US" dirty="0">
                <a:latin typeface="Rockwell"/>
              </a:rPr>
              <a:t>LIST career incentive programs.</a:t>
            </a:r>
          </a:p>
          <a:p>
            <a:r>
              <a:rPr lang="en-US" dirty="0">
                <a:latin typeface="Rockwell"/>
              </a:rPr>
              <a:t>DESCRIBE eligibility requirements.</a:t>
            </a:r>
          </a:p>
          <a:p>
            <a:pPr marL="0" indent="0">
              <a:buNone/>
            </a:pPr>
            <a:endParaRPr lang="en-US" dirty="0"/>
          </a:p>
        </p:txBody>
      </p:sp>
    </p:spTree>
    <p:extLst>
      <p:ext uri="{BB962C8B-B14F-4D97-AF65-F5344CB8AC3E}">
        <p14:creationId xmlns:p14="http://schemas.microsoft.com/office/powerpoint/2010/main" val="94232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79" y="170257"/>
            <a:ext cx="5630834" cy="1325563"/>
          </a:xfrm>
        </p:spPr>
        <p:txBody>
          <a:bodyPr>
            <a:normAutofit/>
          </a:bodyPr>
          <a:lstStyle/>
          <a:p>
            <a:r>
              <a:rPr lang="en-US" sz="3600" dirty="0">
                <a:solidFill>
                  <a:schemeClr val="bg2">
                    <a:lumMod val="50000"/>
                  </a:schemeClr>
                </a:solidFill>
                <a:latin typeface="Rockwell"/>
              </a:rPr>
              <a:t>References</a:t>
            </a:r>
          </a:p>
        </p:txBody>
      </p:sp>
      <p:sp>
        <p:nvSpPr>
          <p:cNvPr id="3" name="Content Placeholder 2"/>
          <p:cNvSpPr>
            <a:spLocks noGrp="1"/>
          </p:cNvSpPr>
          <p:nvPr>
            <p:ph idx="1"/>
          </p:nvPr>
        </p:nvSpPr>
        <p:spPr>
          <a:xfrm>
            <a:off x="433779" y="1720673"/>
            <a:ext cx="8560318" cy="4810187"/>
          </a:xfrm>
        </p:spPr>
        <p:txBody>
          <a:bodyPr vert="horz" lIns="91440" tIns="45720" rIns="91440" bIns="45720" rtlCol="0" anchor="t">
            <a:normAutofit/>
          </a:bodyPr>
          <a:lstStyle/>
          <a:p>
            <a:r>
              <a:rPr lang="en-US" sz="2400" dirty="0">
                <a:latin typeface="Rockwell"/>
              </a:rPr>
              <a:t>MILPERSMAN 1160-030- Enlistments and Reenlistments Under Continuous Service Conditions</a:t>
            </a:r>
          </a:p>
          <a:p>
            <a:r>
              <a:rPr lang="en-US" sz="2400" dirty="0">
                <a:latin typeface="Rockwell"/>
              </a:rPr>
              <a:t>MILPERSMAN 1160-040- Extension of Enlistment</a:t>
            </a:r>
          </a:p>
          <a:p>
            <a:r>
              <a:rPr lang="en-US" sz="2400" dirty="0">
                <a:latin typeface="Rockwell"/>
              </a:rPr>
              <a:t>OPNAVINST 1160.8 (series)- Selective Reenlistment Bonus Program</a:t>
            </a:r>
          </a:p>
          <a:p>
            <a:r>
              <a:rPr lang="en-US" sz="2400" dirty="0">
                <a:latin typeface="Rockwell"/>
              </a:rPr>
              <a:t>NAVADMIN 108/20- Selective Reenlistment Bonus Program Update April 2020</a:t>
            </a:r>
            <a:endParaRPr lang="en-US" sz="2400" dirty="0"/>
          </a:p>
          <a:p>
            <a:r>
              <a:rPr lang="en-US" sz="2400" dirty="0">
                <a:latin typeface="Rockwell"/>
              </a:rPr>
              <a:t>Current SRB award level chart- https://www.mynavyhr.navy.mil/Career-Management/Community-Management/Enlisted-Career-Admin/SRB-SDAP-Enl-Bonus/</a:t>
            </a:r>
          </a:p>
          <a:p>
            <a:pPr marL="0" indent="0">
              <a:buNone/>
            </a:pPr>
            <a:endParaRPr lang="en-US" sz="2400" dirty="0">
              <a:latin typeface="Rockwell"/>
            </a:endParaRP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3462594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AE6E-875E-55B5-581B-2EE40AB92F8C}"/>
              </a:ext>
            </a:extLst>
          </p:cNvPr>
          <p:cNvSpPr>
            <a:spLocks noGrp="1"/>
          </p:cNvSpPr>
          <p:nvPr>
            <p:ph type="title"/>
          </p:nvPr>
        </p:nvSpPr>
        <p:spPr>
          <a:xfrm>
            <a:off x="452666" y="260197"/>
            <a:ext cx="5630834" cy="1325563"/>
          </a:xfrm>
        </p:spPr>
        <p:txBody>
          <a:bodyPr>
            <a:normAutofit/>
          </a:bodyPr>
          <a:lstStyle/>
          <a:p>
            <a:r>
              <a:rPr lang="en-US" sz="3600" dirty="0">
                <a:solidFill>
                  <a:schemeClr val="bg2">
                    <a:lumMod val="50000"/>
                  </a:schemeClr>
                </a:solidFill>
                <a:latin typeface="Rockwell"/>
              </a:rPr>
              <a:t>References </a:t>
            </a:r>
            <a:r>
              <a:rPr lang="en-US" sz="3600" dirty="0" err="1">
                <a:solidFill>
                  <a:schemeClr val="bg2">
                    <a:lumMod val="50000"/>
                  </a:schemeClr>
                </a:solidFill>
                <a:latin typeface="Rockwell"/>
              </a:rPr>
              <a:t>cont</a:t>
            </a:r>
            <a:r>
              <a:rPr lang="en-US" sz="3600" dirty="0">
                <a:solidFill>
                  <a:schemeClr val="bg2">
                    <a:lumMod val="50000"/>
                  </a:schemeClr>
                </a:solidFill>
                <a:latin typeface="Rockwell"/>
              </a:rPr>
              <a:t>…</a:t>
            </a:r>
            <a:endParaRPr lang="en-US" sz="3600" dirty="0">
              <a:solidFill>
                <a:schemeClr val="bg2">
                  <a:lumMod val="50000"/>
                </a:schemeClr>
              </a:solidFill>
            </a:endParaRPr>
          </a:p>
        </p:txBody>
      </p:sp>
      <p:sp>
        <p:nvSpPr>
          <p:cNvPr id="3" name="Content Placeholder 2">
            <a:extLst>
              <a:ext uri="{FF2B5EF4-FFF2-40B4-BE49-F238E27FC236}">
                <a16:creationId xmlns:a16="http://schemas.microsoft.com/office/drawing/2014/main" id="{A9CF3019-3404-607C-4C02-9F2597BAC6D4}"/>
              </a:ext>
            </a:extLst>
          </p:cNvPr>
          <p:cNvSpPr>
            <a:spLocks noGrp="1"/>
          </p:cNvSpPr>
          <p:nvPr>
            <p:ph idx="1"/>
          </p:nvPr>
        </p:nvSpPr>
        <p:spPr>
          <a:xfrm>
            <a:off x="452666" y="1641090"/>
            <a:ext cx="8197596" cy="4521974"/>
          </a:xfrm>
        </p:spPr>
        <p:txBody>
          <a:bodyPr vert="horz" lIns="91440" tIns="45720" rIns="91440" bIns="45720" rtlCol="0" anchor="t">
            <a:normAutofit lnSpcReduction="10000"/>
          </a:bodyPr>
          <a:lstStyle/>
          <a:p>
            <a:r>
              <a:rPr lang="en-US" sz="2400" dirty="0">
                <a:latin typeface="Rockwell"/>
              </a:rPr>
              <a:t>MILPERSMAN 1306-116- Prescribed Sea Tour(PST)/Normal Shore Tour (NST) </a:t>
            </a:r>
          </a:p>
          <a:p>
            <a:r>
              <a:rPr lang="en-US" sz="2400" dirty="0">
                <a:latin typeface="Rockwell"/>
              </a:rPr>
              <a:t>MILPERSMAN 1306-104- Projected Rotation Date (PRD)</a:t>
            </a:r>
          </a:p>
          <a:p>
            <a:r>
              <a:rPr lang="en-US" sz="2400" dirty="0">
                <a:latin typeface="Rockwell"/>
              </a:rPr>
              <a:t>MILPERSMAN 1306-102- Type Duty Assignment Codes</a:t>
            </a:r>
          </a:p>
          <a:p>
            <a:r>
              <a:rPr lang="en-US" sz="2400" dirty="0">
                <a:latin typeface="Rockwell"/>
              </a:rPr>
              <a:t>MyNavy HR&gt; Career-Management/Detailing/Enlisted/Detailing-Marketplace</a:t>
            </a:r>
          </a:p>
          <a:p>
            <a:r>
              <a:rPr lang="en-US" sz="2400" dirty="0">
                <a:latin typeface="Rockwell"/>
              </a:rPr>
              <a:t>MyNavy HR&gt; References/Pay-Benefits/SDIP</a:t>
            </a:r>
          </a:p>
          <a:p>
            <a:r>
              <a:rPr lang="en-US" sz="2400" dirty="0">
                <a:latin typeface="Rockwell"/>
              </a:rPr>
              <a:t>OPNAVINST 1160.6 (series) – Special Duty Assignment Pay</a:t>
            </a:r>
          </a:p>
          <a:p>
            <a:r>
              <a:rPr lang="en-US" sz="2400" dirty="0"/>
              <a:t>MILPERSMAN 1306-300- Overseas Tour Extension Incentives Program (OTEIP)</a:t>
            </a:r>
          </a:p>
        </p:txBody>
      </p:sp>
    </p:spTree>
    <p:extLst>
      <p:ext uri="{BB962C8B-B14F-4D97-AF65-F5344CB8AC3E}">
        <p14:creationId xmlns:p14="http://schemas.microsoft.com/office/powerpoint/2010/main" val="735764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82" y="245207"/>
            <a:ext cx="5630834" cy="1325563"/>
          </a:xfrm>
        </p:spPr>
        <p:txBody>
          <a:bodyPr>
            <a:normAutofit/>
          </a:bodyPr>
          <a:lstStyle/>
          <a:p>
            <a:r>
              <a:rPr lang="en-US" sz="3600" dirty="0">
                <a:solidFill>
                  <a:schemeClr val="bg2">
                    <a:lumMod val="50000"/>
                  </a:schemeClr>
                </a:solidFill>
                <a:latin typeface="Rockwell"/>
              </a:rPr>
              <a:t>Incentives</a:t>
            </a:r>
          </a:p>
        </p:txBody>
      </p:sp>
      <p:sp>
        <p:nvSpPr>
          <p:cNvPr id="3" name="Content Placeholder 2"/>
          <p:cNvSpPr>
            <a:spLocks noGrp="1"/>
          </p:cNvSpPr>
          <p:nvPr>
            <p:ph idx="1"/>
          </p:nvPr>
        </p:nvSpPr>
        <p:spPr>
          <a:xfrm>
            <a:off x="427782" y="1224892"/>
            <a:ext cx="8252460" cy="4512830"/>
          </a:xfrm>
        </p:spPr>
        <p:txBody>
          <a:bodyPr vert="horz" lIns="91440" tIns="45720" rIns="91440" bIns="45720" rtlCol="0" anchor="t">
            <a:normAutofit fontScale="92500" lnSpcReduction="10000"/>
          </a:bodyPr>
          <a:lstStyle/>
          <a:p>
            <a:pPr marL="0" indent="0">
              <a:buNone/>
            </a:pPr>
            <a:endParaRPr lang="en-US" strike="sngStrike" dirty="0">
              <a:solidFill>
                <a:srgbClr val="FF0000"/>
              </a:solidFill>
              <a:latin typeface="Rockwell"/>
            </a:endParaRPr>
          </a:p>
          <a:p>
            <a:r>
              <a:rPr lang="en-US" dirty="0">
                <a:latin typeface="Rockwell"/>
              </a:rPr>
              <a:t>Selective Reenlistment Bonus (SRB)</a:t>
            </a:r>
          </a:p>
          <a:p>
            <a:r>
              <a:rPr lang="en-US" dirty="0">
                <a:latin typeface="Rockwell"/>
              </a:rPr>
              <a:t>Prescribed Sea Tour (Sea/Shore Flow)</a:t>
            </a:r>
          </a:p>
          <a:p>
            <a:r>
              <a:rPr lang="en-US" dirty="0">
                <a:latin typeface="Rockwell"/>
              </a:rPr>
              <a:t>Detailing Marketplace Assignment Policy (DMAP)</a:t>
            </a:r>
          </a:p>
          <a:p>
            <a:r>
              <a:rPr lang="en-US" dirty="0">
                <a:latin typeface="Rockwell"/>
              </a:rPr>
              <a:t>Detailing Market Incentive Pay (DMIP)</a:t>
            </a:r>
          </a:p>
          <a:p>
            <a:r>
              <a:rPr lang="en-US" dirty="0">
                <a:latin typeface="Rockwell"/>
              </a:rPr>
              <a:t>Continuous Sea Duty Credit (CSDC)</a:t>
            </a:r>
          </a:p>
          <a:p>
            <a:r>
              <a:rPr lang="en-US" dirty="0">
                <a:latin typeface="Rockwell"/>
              </a:rPr>
              <a:t>Sea Duty Incentive Pay (SDIP)</a:t>
            </a:r>
          </a:p>
          <a:p>
            <a:r>
              <a:rPr lang="en-US" dirty="0">
                <a:latin typeface="Rockwell"/>
              </a:rPr>
              <a:t>Special Duty Assignment Pay (SDAP)</a:t>
            </a:r>
          </a:p>
          <a:p>
            <a:r>
              <a:rPr lang="en-US" dirty="0">
                <a:latin typeface="Rockwell"/>
              </a:rPr>
              <a:t>Overseas Tour Extension Incentives Program (OTEIP)</a:t>
            </a:r>
          </a:p>
        </p:txBody>
      </p:sp>
    </p:spTree>
    <p:extLst>
      <p:ext uri="{BB962C8B-B14F-4D97-AF65-F5344CB8AC3E}">
        <p14:creationId xmlns:p14="http://schemas.microsoft.com/office/powerpoint/2010/main" val="254823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769" y="290177"/>
            <a:ext cx="5630834" cy="1325563"/>
          </a:xfrm>
        </p:spPr>
        <p:txBody>
          <a:bodyPr>
            <a:normAutofit/>
          </a:bodyPr>
          <a:lstStyle/>
          <a:p>
            <a:r>
              <a:rPr lang="en-US" sz="3600" dirty="0">
                <a:solidFill>
                  <a:schemeClr val="bg2">
                    <a:lumMod val="50000"/>
                  </a:schemeClr>
                </a:solidFill>
                <a:latin typeface="Rockwell"/>
              </a:rPr>
              <a:t>Selected Reenlistment Bonus (SRB)</a:t>
            </a:r>
          </a:p>
        </p:txBody>
      </p:sp>
      <p:sp>
        <p:nvSpPr>
          <p:cNvPr id="3" name="Content Placeholder 2"/>
          <p:cNvSpPr>
            <a:spLocks noGrp="1"/>
          </p:cNvSpPr>
          <p:nvPr>
            <p:ph idx="1"/>
          </p:nvPr>
        </p:nvSpPr>
        <p:spPr>
          <a:xfrm>
            <a:off x="448769" y="1615740"/>
            <a:ext cx="8575310" cy="4590188"/>
          </a:xfrm>
        </p:spPr>
        <p:txBody>
          <a:bodyPr vert="horz" lIns="91440" tIns="45720" rIns="91440" bIns="45720" rtlCol="0" anchor="t">
            <a:noAutofit/>
          </a:bodyPr>
          <a:lstStyle/>
          <a:p>
            <a:pPr>
              <a:lnSpc>
                <a:spcPct val="100000"/>
              </a:lnSpc>
            </a:pPr>
            <a:r>
              <a:rPr lang="en-US" sz="2400" dirty="0">
                <a:latin typeface="Rockwell"/>
              </a:rPr>
              <a:t>The Navy’s primary monetary retention tool.</a:t>
            </a:r>
          </a:p>
          <a:p>
            <a:pPr>
              <a:lnSpc>
                <a:spcPct val="100000"/>
              </a:lnSpc>
            </a:pPr>
            <a:r>
              <a:rPr lang="en-US" sz="2400" dirty="0">
                <a:latin typeface="Rockwell"/>
              </a:rPr>
              <a:t>SRB amount is a calculation by </a:t>
            </a:r>
            <a:r>
              <a:rPr lang="en-US" sz="2400" dirty="0"/>
              <a:t>multiplying your basic pay (times) number of SRB eligible months reenlisting for (divided by 12) then multiplied by the SRB award level for your zone.</a:t>
            </a:r>
            <a:endParaRPr lang="en-US" sz="2400" dirty="0">
              <a:latin typeface="Rockwell"/>
            </a:endParaRPr>
          </a:p>
          <a:p>
            <a:pPr marL="0" indent="0">
              <a:lnSpc>
                <a:spcPct val="100000"/>
              </a:lnSpc>
              <a:buNone/>
            </a:pPr>
            <a:r>
              <a:rPr lang="en-US" sz="2400" dirty="0">
                <a:solidFill>
                  <a:schemeClr val="tx1"/>
                </a:solidFill>
                <a:latin typeface="Rockwell"/>
              </a:rPr>
              <a:t>      Ex: $1200 x 36 (3yrs) / 12 x 2.0 (award level)</a:t>
            </a:r>
          </a:p>
          <a:p>
            <a:pPr>
              <a:lnSpc>
                <a:spcPct val="100000"/>
              </a:lnSpc>
            </a:pPr>
            <a:r>
              <a:rPr lang="en-US" sz="2400" dirty="0">
                <a:latin typeface="Rockwell"/>
              </a:rPr>
              <a:t>Must reenlist for at least 3 years.</a:t>
            </a:r>
          </a:p>
          <a:p>
            <a:pPr>
              <a:lnSpc>
                <a:spcPct val="100000"/>
              </a:lnSpc>
            </a:pPr>
            <a:r>
              <a:rPr lang="en-US" sz="2400" dirty="0">
                <a:latin typeface="Rockwell"/>
              </a:rPr>
              <a:t>Sailor can reenlist up to 365 days prior to EAOS.</a:t>
            </a:r>
          </a:p>
          <a:p>
            <a:pPr>
              <a:lnSpc>
                <a:spcPct val="100000"/>
              </a:lnSpc>
            </a:pPr>
            <a:r>
              <a:rPr lang="en-US" sz="2400" dirty="0">
                <a:latin typeface="Rockwell"/>
              </a:rPr>
              <a:t>Precertification submission is 35-120 days prior to desired reenlistment date.</a:t>
            </a:r>
          </a:p>
          <a:p>
            <a:pPr>
              <a:lnSpc>
                <a:spcPct val="100000"/>
              </a:lnSpc>
            </a:pPr>
            <a:endParaRPr lang="en-US" sz="2000" dirty="0"/>
          </a:p>
          <a:p>
            <a:endParaRPr lang="en-US" sz="2000" dirty="0"/>
          </a:p>
        </p:txBody>
      </p:sp>
    </p:spTree>
    <p:extLst>
      <p:ext uri="{BB962C8B-B14F-4D97-AF65-F5344CB8AC3E}">
        <p14:creationId xmlns:p14="http://schemas.microsoft.com/office/powerpoint/2010/main" val="280075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89" y="260197"/>
            <a:ext cx="5630834" cy="1325563"/>
          </a:xfrm>
        </p:spPr>
        <p:txBody>
          <a:bodyPr>
            <a:normAutofit/>
          </a:bodyPr>
          <a:lstStyle/>
          <a:p>
            <a:r>
              <a:rPr lang="en-US" dirty="0">
                <a:solidFill>
                  <a:schemeClr val="bg2">
                    <a:lumMod val="50000"/>
                  </a:schemeClr>
                </a:solidFill>
              </a:rPr>
              <a:t>Selected Reenlistment Bonus (SRB) cont.</a:t>
            </a:r>
          </a:p>
        </p:txBody>
      </p:sp>
      <p:sp>
        <p:nvSpPr>
          <p:cNvPr id="3" name="Content Placeholder 2"/>
          <p:cNvSpPr>
            <a:spLocks noGrp="1"/>
          </p:cNvSpPr>
          <p:nvPr>
            <p:ph idx="1"/>
          </p:nvPr>
        </p:nvSpPr>
        <p:spPr>
          <a:xfrm>
            <a:off x="418789" y="1765664"/>
            <a:ext cx="7886700" cy="4101350"/>
          </a:xfrm>
        </p:spPr>
        <p:txBody>
          <a:bodyPr vert="horz" lIns="91440" tIns="45720" rIns="91440" bIns="45720" rtlCol="0" anchor="t">
            <a:normAutofit/>
          </a:bodyPr>
          <a:lstStyle/>
          <a:p>
            <a:r>
              <a:rPr lang="en-US" dirty="0">
                <a:latin typeface="Rockwell"/>
              </a:rPr>
              <a:t>Zones for SRB</a:t>
            </a:r>
          </a:p>
          <a:p>
            <a:pPr lvl="1"/>
            <a:r>
              <a:rPr lang="en-US" sz="2800" dirty="0">
                <a:latin typeface="Rockwell"/>
              </a:rPr>
              <a:t>Zone A 17 months - 6 years</a:t>
            </a:r>
          </a:p>
          <a:p>
            <a:pPr lvl="1"/>
            <a:r>
              <a:rPr lang="en-US" sz="2800" dirty="0">
                <a:latin typeface="Rockwell"/>
              </a:rPr>
              <a:t>Zone B 6-10 years</a:t>
            </a:r>
          </a:p>
          <a:p>
            <a:pPr lvl="1"/>
            <a:r>
              <a:rPr lang="en-US" sz="2800" dirty="0">
                <a:latin typeface="Rockwell"/>
              </a:rPr>
              <a:t>Zone C 10-14 years</a:t>
            </a:r>
          </a:p>
          <a:p>
            <a:pPr lvl="1"/>
            <a:endParaRPr lang="en-US" sz="2800" dirty="0">
              <a:latin typeface="Rockwell"/>
            </a:endParaRPr>
          </a:p>
          <a:p>
            <a:r>
              <a:rPr lang="en-US" dirty="0">
                <a:latin typeface="Rockwell"/>
              </a:rPr>
              <a:t>Only one SRB per zone.</a:t>
            </a:r>
          </a:p>
        </p:txBody>
      </p:sp>
    </p:spTree>
    <p:extLst>
      <p:ext uri="{BB962C8B-B14F-4D97-AF65-F5344CB8AC3E}">
        <p14:creationId xmlns:p14="http://schemas.microsoft.com/office/powerpoint/2010/main" val="427967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837" y="300772"/>
            <a:ext cx="7067550" cy="1464895"/>
          </a:xfrm>
        </p:spPr>
        <p:txBody>
          <a:bodyPr>
            <a:normAutofit fontScale="90000"/>
          </a:bodyPr>
          <a:lstStyle/>
          <a:p>
            <a:r>
              <a:rPr lang="en-US" dirty="0">
                <a:solidFill>
                  <a:schemeClr val="bg2">
                    <a:lumMod val="50000"/>
                  </a:schemeClr>
                </a:solidFill>
                <a:latin typeface="Rockwell"/>
              </a:rPr>
              <a:t>Prescribed Sea Tour </a:t>
            </a:r>
            <a:br>
              <a:rPr lang="en-US" dirty="0">
                <a:solidFill>
                  <a:schemeClr val="bg2">
                    <a:lumMod val="50000"/>
                  </a:schemeClr>
                </a:solidFill>
                <a:latin typeface="Rockwell"/>
              </a:rPr>
            </a:br>
            <a:r>
              <a:rPr lang="en-US" dirty="0">
                <a:solidFill>
                  <a:schemeClr val="bg2">
                    <a:lumMod val="50000"/>
                  </a:schemeClr>
                </a:solidFill>
                <a:latin typeface="Rockwell"/>
              </a:rPr>
              <a:t>(Sea/Shore Flow)</a:t>
            </a:r>
            <a:br>
              <a:rPr lang="en-US" i="1" dirty="0"/>
            </a:br>
            <a:endParaRPr lang="en-US" dirty="0"/>
          </a:p>
        </p:txBody>
      </p:sp>
      <p:sp>
        <p:nvSpPr>
          <p:cNvPr id="3" name="Content Placeholder 2"/>
          <p:cNvSpPr>
            <a:spLocks noGrp="1"/>
          </p:cNvSpPr>
          <p:nvPr>
            <p:ph idx="1"/>
          </p:nvPr>
        </p:nvSpPr>
        <p:spPr>
          <a:xfrm>
            <a:off x="343837" y="1637949"/>
            <a:ext cx="8023177" cy="4453917"/>
          </a:xfrm>
        </p:spPr>
        <p:txBody>
          <a:bodyPr vert="horz" lIns="91440" tIns="45720" rIns="91440" bIns="45720" rtlCol="0" anchor="t">
            <a:normAutofit/>
          </a:bodyPr>
          <a:lstStyle/>
          <a:p>
            <a:r>
              <a:rPr lang="en-US" dirty="0">
                <a:latin typeface="Rockwell"/>
              </a:rPr>
              <a:t>Length of time you are assigned to a command. </a:t>
            </a:r>
            <a:endParaRPr lang="en-US" dirty="0"/>
          </a:p>
          <a:p>
            <a:r>
              <a:rPr lang="en-US" dirty="0">
                <a:latin typeface="Rockwell"/>
              </a:rPr>
              <a:t>Calculated in months.</a:t>
            </a:r>
          </a:p>
          <a:p>
            <a:r>
              <a:rPr lang="en-US" dirty="0">
                <a:latin typeface="Rockwell"/>
              </a:rPr>
              <a:t>Different for each ratings.</a:t>
            </a:r>
          </a:p>
          <a:p>
            <a:r>
              <a:rPr lang="en-US" dirty="0">
                <a:latin typeface="Rockwell"/>
              </a:rPr>
              <a:t>Length determined by number of sea/shore commands you have been previously assigned to.</a:t>
            </a:r>
          </a:p>
          <a:p>
            <a:r>
              <a:rPr lang="en-US" dirty="0">
                <a:latin typeface="Rockwell"/>
              </a:rPr>
              <a:t>Sea/Shore Flow chart can be found via the Enlisted Community Overview page or LADR.</a:t>
            </a:r>
          </a:p>
          <a:p>
            <a:pPr marL="0" indent="0">
              <a:buNone/>
            </a:pPr>
            <a:endParaRPr lang="en-US" sz="2400" dirty="0"/>
          </a:p>
        </p:txBody>
      </p:sp>
    </p:spTree>
    <p:extLst>
      <p:ext uri="{BB962C8B-B14F-4D97-AF65-F5344CB8AC3E}">
        <p14:creationId xmlns:p14="http://schemas.microsoft.com/office/powerpoint/2010/main" val="310802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866" y="390712"/>
            <a:ext cx="7067550" cy="1184055"/>
          </a:xfrm>
        </p:spPr>
        <p:txBody>
          <a:bodyPr>
            <a:normAutofit fontScale="90000"/>
          </a:bodyPr>
          <a:lstStyle/>
          <a:p>
            <a:r>
              <a:rPr lang="en-US" dirty="0">
                <a:solidFill>
                  <a:schemeClr val="bg2">
                    <a:lumMod val="50000"/>
                  </a:schemeClr>
                </a:solidFill>
                <a:latin typeface="Rockwell"/>
              </a:rPr>
              <a:t>Detailing Marketplace Assignment Policy (DMAP)</a:t>
            </a:r>
          </a:p>
        </p:txBody>
      </p:sp>
      <p:sp>
        <p:nvSpPr>
          <p:cNvPr id="3" name="Content Placeholder 2"/>
          <p:cNvSpPr>
            <a:spLocks noGrp="1"/>
          </p:cNvSpPr>
          <p:nvPr>
            <p:ph idx="1"/>
          </p:nvPr>
        </p:nvSpPr>
        <p:spPr>
          <a:xfrm>
            <a:off x="418788" y="1840615"/>
            <a:ext cx="7886700" cy="4101350"/>
          </a:xfrm>
        </p:spPr>
        <p:txBody>
          <a:bodyPr vert="horz" lIns="91440" tIns="45720" rIns="91440" bIns="45720" rtlCol="0" anchor="t">
            <a:noAutofit/>
          </a:bodyPr>
          <a:lstStyle/>
          <a:p>
            <a:pPr fontAlgn="base"/>
            <a:r>
              <a:rPr lang="en-US" i="0" dirty="0">
                <a:effectLst/>
                <a:latin typeface="Rockwell"/>
              </a:rPr>
              <a:t>The DMAP 4+3 benefit apply to Sailors who complete a 4-year Apprentice (E4 and below) Sea Tour followed immediately by a 3-year Journeyman (E5) Sea Tour. </a:t>
            </a:r>
          </a:p>
          <a:p>
            <a:pPr fontAlgn="base"/>
            <a:endParaRPr lang="en-US" sz="2000" dirty="0"/>
          </a:p>
          <a:p>
            <a:r>
              <a:rPr lang="en-US" i="0" dirty="0">
                <a:effectLst/>
                <a:latin typeface="Rockwell"/>
              </a:rPr>
              <a:t>Current ratings eligible</a:t>
            </a:r>
            <a:r>
              <a:rPr lang="en-US" dirty="0">
                <a:latin typeface="Rockwell"/>
              </a:rPr>
              <a:t> will be updated via:</a:t>
            </a:r>
            <a:endParaRPr lang="en-US" dirty="0"/>
          </a:p>
          <a:p>
            <a:pPr lvl="1"/>
            <a:r>
              <a:rPr lang="en-US" dirty="0">
                <a:latin typeface="Rockwell"/>
              </a:rPr>
              <a:t>MyNavyHR&gt;Career Management&gt; Detailing&gt;Enlisted&gt;Detailing Marketplace</a:t>
            </a:r>
          </a:p>
          <a:p>
            <a:pPr marL="0" indent="0">
              <a:buNone/>
            </a:pPr>
            <a:endParaRPr lang="en-US" sz="2000" i="0" dirty="0">
              <a:effectLst/>
            </a:endParaRPr>
          </a:p>
          <a:p>
            <a:pPr marL="0" indent="0" algn="l" fontAlgn="base">
              <a:buNone/>
            </a:pPr>
            <a:endParaRPr lang="en-US" sz="2000" i="0" dirty="0">
              <a:effectLst/>
            </a:endParaRPr>
          </a:p>
          <a:p>
            <a:pPr marL="0" indent="0" algn="l" fontAlgn="base">
              <a:buNone/>
            </a:pPr>
            <a:endParaRPr lang="en-US" sz="2000" dirty="0"/>
          </a:p>
          <a:p>
            <a:endParaRPr lang="en-US" sz="2000" i="1" dirty="0"/>
          </a:p>
        </p:txBody>
      </p:sp>
    </p:spTree>
    <p:extLst>
      <p:ext uri="{BB962C8B-B14F-4D97-AF65-F5344CB8AC3E}">
        <p14:creationId xmlns:p14="http://schemas.microsoft.com/office/powerpoint/2010/main" val="4051874510"/>
      </p:ext>
    </p:extLst>
  </p:cSld>
  <p:clrMapOvr>
    <a:masterClrMapping/>
  </p:clrMapOvr>
</p:sld>
</file>

<file path=ppt/theme/theme1.xml><?xml version="1.0" encoding="utf-8"?>
<a:theme xmlns:a="http://schemas.openxmlformats.org/drawingml/2006/main" name="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Props1.xml><?xml version="1.0" encoding="utf-8"?>
<ds:datastoreItem xmlns:ds="http://schemas.openxmlformats.org/officeDocument/2006/customXml" ds:itemID="{D2E7FC8B-D1FE-4AAF-864E-6F172A53D844}">
  <ds:schemaRefs>
    <ds:schemaRef ds:uri="http://schemas.microsoft.com/sharepoint/v3/contenttype/forms"/>
  </ds:schemaRefs>
</ds:datastoreItem>
</file>

<file path=customXml/itemProps2.xml><?xml version="1.0" encoding="utf-8"?>
<ds:datastoreItem xmlns:ds="http://schemas.openxmlformats.org/officeDocument/2006/customXml" ds:itemID="{D79F899D-C1C3-4A34-B733-9FC2356153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6B7B1-8192-4D67-B101-6C998E6C9928}">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 ds:uri="988957f4-c619-44e7-9ffa-1e7677450ad0"/>
  </ds:schemaRefs>
</ds:datastoreItem>
</file>

<file path=docProps/app.xml><?xml version="1.0" encoding="utf-8"?>
<Properties xmlns="http://schemas.openxmlformats.org/officeDocument/2006/extended-properties" xmlns:vt="http://schemas.openxmlformats.org/officeDocument/2006/docPropsVTypes">
  <Template/>
  <TotalTime>1552</TotalTime>
  <Words>2384</Words>
  <Application>Microsoft Office PowerPoint</Application>
  <PresentationFormat>On-screen Show (4:3)</PresentationFormat>
  <Paragraphs>213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fbts2</vt:lpstr>
      <vt:lpstr>First Term Success Workshop</vt:lpstr>
      <vt:lpstr>Enabling Objectives</vt:lpstr>
      <vt:lpstr>References</vt:lpstr>
      <vt:lpstr>References cont…</vt:lpstr>
      <vt:lpstr>Incentives</vt:lpstr>
      <vt:lpstr>Selected Reenlistment Bonus (SRB)</vt:lpstr>
      <vt:lpstr>Selected Reenlistment Bonus (SRB) cont.</vt:lpstr>
      <vt:lpstr>Prescribed Sea Tour  (Sea/Shore Flow) </vt:lpstr>
      <vt:lpstr>Detailing Marketplace Assignment Policy (DMAP)</vt:lpstr>
      <vt:lpstr>DMAP cont…</vt:lpstr>
      <vt:lpstr>Detailing Marketplace Incentive Pay (DMIP) </vt:lpstr>
      <vt:lpstr>Continuous Sea Duty Credit (CSDC)</vt:lpstr>
      <vt:lpstr>Sea Duty Incentive Pay  (SDIP) </vt:lpstr>
      <vt:lpstr>Sea Duty Incentive Pay  (SDIP) cont.</vt:lpstr>
      <vt:lpstr>Special Duty Assignment Pay (SDAP)</vt:lpstr>
      <vt:lpstr>Overseas Tour Extension Incentives Program (OTEIP)</vt:lpstr>
      <vt:lpstr>OTEIP cont…</vt:lpstr>
      <vt:lpstr>Review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Harshbarger</dc:creator>
  <cp:lastModifiedBy>Fahey, Sara J PO1 USN COMPACFLT (USA)</cp:lastModifiedBy>
  <cp:revision>489</cp:revision>
  <dcterms:created xsi:type="dcterms:W3CDTF">2019-02-21T05:43:23Z</dcterms:created>
  <dcterms:modified xsi:type="dcterms:W3CDTF">2024-08-27T16:44:06Z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Order">
    <vt:r8>95100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ies>
</file>